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59" r:id="rId5"/>
    <p:sldId id="264" r:id="rId6"/>
    <p:sldId id="274" r:id="rId7"/>
    <p:sldId id="257" r:id="rId8"/>
    <p:sldId id="265" r:id="rId9"/>
    <p:sldId id="266" r:id="rId10"/>
    <p:sldId id="276" r:id="rId11"/>
    <p:sldId id="267" r:id="rId12"/>
    <p:sldId id="268" r:id="rId13"/>
    <p:sldId id="275" r:id="rId14"/>
    <p:sldId id="261"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wb-city\Manager\Administration\Ellen\Tally's\Whitaker%20Street%20end\Tally's%20workshee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Gross</a:t>
            </a:r>
            <a:r>
              <a:rPr lang="en-US" b="1" baseline="0"/>
              <a:t> </a:t>
            </a:r>
            <a:r>
              <a:rPr lang="en-US" b="1"/>
              <a:t>Profit from Gas Sales since 2007</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Sheet2!$J$1</c:f>
              <c:strCache>
                <c:ptCount val="1"/>
                <c:pt idx="0">
                  <c:v>Gross profit (purely from sales receipts)</c:v>
                </c:pt>
              </c:strCache>
            </c:strRef>
          </c:tx>
          <c:spPr>
            <a:solidFill>
              <a:schemeClr val="accent1"/>
            </a:solidFill>
            <a:ln>
              <a:noFill/>
            </a:ln>
            <a:effectLst/>
          </c:spPr>
          <c:invertIfNegative val="0"/>
          <c:cat>
            <c:numRef>
              <c:f>Sheet2!$I$2:$I$12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Sheet2!$J$2:$J$12</c:f>
              <c:numCache>
                <c:formatCode>General</c:formatCode>
                <c:ptCount val="11"/>
                <c:pt idx="0">
                  <c:v>20505</c:v>
                </c:pt>
                <c:pt idx="1">
                  <c:v>21795</c:v>
                </c:pt>
                <c:pt idx="2">
                  <c:v>15075</c:v>
                </c:pt>
                <c:pt idx="3">
                  <c:v>11918</c:v>
                </c:pt>
                <c:pt idx="4">
                  <c:v>26142</c:v>
                </c:pt>
                <c:pt idx="5">
                  <c:v>18496</c:v>
                </c:pt>
                <c:pt idx="6">
                  <c:v>17559</c:v>
                </c:pt>
                <c:pt idx="7">
                  <c:v>25271</c:v>
                </c:pt>
                <c:pt idx="8">
                  <c:v>28293</c:v>
                </c:pt>
                <c:pt idx="9">
                  <c:v>32412</c:v>
                </c:pt>
                <c:pt idx="10">
                  <c:v>45001</c:v>
                </c:pt>
              </c:numCache>
            </c:numRef>
          </c:val>
          <c:extLst>
            <c:ext xmlns:c16="http://schemas.microsoft.com/office/drawing/2014/chart" uri="{C3380CC4-5D6E-409C-BE32-E72D297353CC}">
              <c16:uniqueId val="{00000000-46B7-4A16-8382-4530F684DEDE}"/>
            </c:ext>
          </c:extLst>
        </c:ser>
        <c:ser>
          <c:idx val="1"/>
          <c:order val="1"/>
          <c:tx>
            <c:strRef>
              <c:f>Sheet2!$K$1</c:f>
              <c:strCache>
                <c:ptCount val="1"/>
                <c:pt idx="0">
                  <c:v>Actual profit (less business gas use)</c:v>
                </c:pt>
              </c:strCache>
            </c:strRef>
          </c:tx>
          <c:spPr>
            <a:solidFill>
              <a:schemeClr val="accent2"/>
            </a:solidFill>
            <a:ln>
              <a:noFill/>
            </a:ln>
            <a:effectLst/>
          </c:spPr>
          <c:invertIfNegative val="0"/>
          <c:cat>
            <c:numRef>
              <c:f>Sheet2!$I$2:$I$12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Sheet2!$K$2:$K$12</c:f>
              <c:numCache>
                <c:formatCode>0</c:formatCode>
                <c:ptCount val="11"/>
                <c:pt idx="0">
                  <c:v>19274.7</c:v>
                </c:pt>
                <c:pt idx="1">
                  <c:v>20487.3</c:v>
                </c:pt>
                <c:pt idx="2">
                  <c:v>14170.5</c:v>
                </c:pt>
                <c:pt idx="3">
                  <c:v>11202.92</c:v>
                </c:pt>
                <c:pt idx="4">
                  <c:v>24573.48</c:v>
                </c:pt>
                <c:pt idx="5">
                  <c:v>17386.240000000002</c:v>
                </c:pt>
                <c:pt idx="6">
                  <c:v>16505.46</c:v>
                </c:pt>
                <c:pt idx="7">
                  <c:v>23754.74</c:v>
                </c:pt>
                <c:pt idx="8">
                  <c:v>26595.42</c:v>
                </c:pt>
                <c:pt idx="9">
                  <c:v>30467.279999999999</c:v>
                </c:pt>
                <c:pt idx="10">
                  <c:v>42300.94</c:v>
                </c:pt>
              </c:numCache>
            </c:numRef>
          </c:val>
          <c:extLst>
            <c:ext xmlns:c16="http://schemas.microsoft.com/office/drawing/2014/chart" uri="{C3380CC4-5D6E-409C-BE32-E72D297353CC}">
              <c16:uniqueId val="{00000001-46B7-4A16-8382-4530F684DEDE}"/>
            </c:ext>
          </c:extLst>
        </c:ser>
        <c:dLbls>
          <c:showLegendKey val="0"/>
          <c:showVal val="0"/>
          <c:showCatName val="0"/>
          <c:showSerName val="0"/>
          <c:showPercent val="0"/>
          <c:showBubbleSize val="0"/>
        </c:dLbls>
        <c:gapWidth val="219"/>
        <c:overlap val="-27"/>
        <c:axId val="2030257520"/>
        <c:axId val="2030248368"/>
      </c:barChart>
      <c:catAx>
        <c:axId val="203025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0248368"/>
        <c:crosses val="autoZero"/>
        <c:auto val="1"/>
        <c:lblAlgn val="ctr"/>
        <c:lblOffset val="100"/>
        <c:noMultiLvlLbl val="0"/>
      </c:catAx>
      <c:valAx>
        <c:axId val="203024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0257520"/>
        <c:crosses val="autoZero"/>
        <c:crossBetween val="between"/>
      </c:valAx>
      <c:spPr>
        <a:noFill/>
        <a:ln>
          <a:noFill/>
        </a:ln>
        <a:effectLst/>
      </c:spPr>
    </c:plotArea>
    <c:legend>
      <c:legendPos val="b"/>
      <c:layout>
        <c:manualLayout>
          <c:xMode val="edge"/>
          <c:yMode val="edge"/>
          <c:x val="0.1924667541557305"/>
          <c:y val="0.89409667541557303"/>
          <c:w val="0.64284426946631656"/>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587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933533-9BCA-4B53-8B54-E6763A13304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73730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33533-9BCA-4B53-8B54-E6763A13304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157431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33533-9BCA-4B53-8B54-E6763A13304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211811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33533-9BCA-4B53-8B54-E6763A13304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207325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33533-9BCA-4B53-8B54-E6763A13304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73326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933533-9BCA-4B53-8B54-E6763A13304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406848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33533-9BCA-4B53-8B54-E6763A13304B}"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293571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33533-9BCA-4B53-8B54-E6763A13304B}"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138196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3533-9BCA-4B53-8B54-E6763A13304B}"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224177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33533-9BCA-4B53-8B54-E6763A13304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53123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33533-9BCA-4B53-8B54-E6763A13304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EBEC0-E61F-4326-9C73-E6ACCBC879D2}" type="slidenum">
              <a:rPr lang="en-US" smtClean="0"/>
              <a:t>‹#›</a:t>
            </a:fld>
            <a:endParaRPr lang="en-US"/>
          </a:p>
        </p:txBody>
      </p:sp>
    </p:spTree>
    <p:extLst>
      <p:ext uri="{BB962C8B-B14F-4D97-AF65-F5344CB8AC3E}">
        <p14:creationId xmlns:p14="http://schemas.microsoft.com/office/powerpoint/2010/main" val="3296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3533-9BCA-4B53-8B54-E6763A13304B}" type="datetimeFigureOut">
              <a:rPr lang="en-US" smtClean="0"/>
              <a:t>11/13/2018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EBEC0-E61F-4326-9C73-E6ACCBC879D2}" type="slidenum">
              <a:rPr lang="en-US" smtClean="0"/>
              <a:t>‹#›</a:t>
            </a:fld>
            <a:endParaRPr lang="en-US"/>
          </a:p>
        </p:txBody>
      </p:sp>
    </p:spTree>
    <p:extLst>
      <p:ext uri="{BB962C8B-B14F-4D97-AF65-F5344CB8AC3E}">
        <p14:creationId xmlns:p14="http://schemas.microsoft.com/office/powerpoint/2010/main" val="332995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566" y="2880565"/>
            <a:ext cx="4325239" cy="3416320"/>
          </a:xfrm>
          <a:prstGeom prst="rect">
            <a:avLst/>
          </a:prstGeom>
        </p:spPr>
        <p:txBody>
          <a:bodyPr wrap="square">
            <a:spAutoFit/>
          </a:bodyPr>
          <a:lstStyle/>
          <a:p>
            <a:pPr>
              <a:tabLst>
                <a:tab pos="5356860" algn="l"/>
              </a:tabLst>
            </a:pPr>
            <a:r>
              <a:rPr lang="en-US" dirty="0">
                <a:latin typeface="Times New Roman" panose="02020603050405020304" pitchFamily="18" charset="0"/>
                <a:ea typeface="Calibri" panose="020F0502020204030204" pitchFamily="34" charset="0"/>
              </a:rPr>
              <a:t>In 1983, under the ownership of Ralph and Marie </a:t>
            </a:r>
            <a:r>
              <a:rPr lang="en-US" dirty="0" err="1">
                <a:latin typeface="Times New Roman" panose="02020603050405020304" pitchFamily="18" charset="0"/>
                <a:ea typeface="Calibri" panose="020F0502020204030204" pitchFamily="34" charset="0"/>
              </a:rPr>
              <a:t>Blomer</a:t>
            </a:r>
            <a:r>
              <a:rPr lang="en-US" dirty="0">
                <a:latin typeface="Times New Roman" panose="02020603050405020304" pitchFamily="18" charset="0"/>
                <a:ea typeface="Calibri" panose="020F0502020204030204" pitchFamily="34" charset="0"/>
              </a:rPr>
              <a:t>, the property on which the current structure is located was registered through the Torrens process, resulting in title to the lakeside property as follows: </a:t>
            </a:r>
            <a:r>
              <a:rPr lang="en-US" i="1" dirty="0">
                <a:latin typeface="Times New Roman" panose="02020603050405020304" pitchFamily="18" charset="0"/>
                <a:ea typeface="Calibri" panose="020F0502020204030204" pitchFamily="34" charset="0"/>
              </a:rPr>
              <a:t>the south 40 feet of the east 70 feet of Lot 12, Block 3 “Rearrangement of Lake Shore Addition to White Bear, </a:t>
            </a:r>
            <a:r>
              <a:rPr lang="en-US" i="1" dirty="0" err="1">
                <a:latin typeface="Times New Roman" panose="02020603050405020304" pitchFamily="18" charset="0"/>
                <a:ea typeface="Calibri" panose="020F0502020204030204" pitchFamily="34" charset="0"/>
              </a:rPr>
              <a:t>Minn</a:t>
            </a:r>
            <a:r>
              <a:rPr lang="en-US" i="1" dirty="0">
                <a:latin typeface="Times New Roman" panose="02020603050405020304" pitchFamily="18" charset="0"/>
                <a:ea typeface="Calibri" panose="020F0502020204030204" pitchFamily="34" charset="0"/>
              </a:rPr>
              <a:t>”, not including accretions and riparian rights on the east side of Lake Avenue, and the east 70 feet of adjoining Lot 13, including the accretions and riparian rights east of Lake Avenue</a:t>
            </a:r>
            <a:r>
              <a:rPr lang="en-US"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593147" y="2498748"/>
            <a:ext cx="4621169" cy="3798137"/>
          </a:xfrm>
          <a:prstGeom prst="rect">
            <a:avLst/>
          </a:prstGeom>
        </p:spPr>
      </p:pic>
      <p:pic>
        <p:nvPicPr>
          <p:cNvPr id="4" name="Picture 3"/>
          <p:cNvPicPr>
            <a:picLocks noChangeAspect="1"/>
          </p:cNvPicPr>
          <p:nvPr/>
        </p:nvPicPr>
        <p:blipFill>
          <a:blip r:embed="rId3"/>
          <a:stretch>
            <a:fillRect/>
          </a:stretch>
        </p:blipFill>
        <p:spPr>
          <a:xfrm>
            <a:off x="748566" y="175971"/>
            <a:ext cx="7980356" cy="2322777"/>
          </a:xfrm>
          <a:prstGeom prst="rect">
            <a:avLst/>
          </a:prstGeom>
        </p:spPr>
      </p:pic>
    </p:spTree>
    <p:extLst>
      <p:ext uri="{BB962C8B-B14F-4D97-AF65-F5344CB8AC3E}">
        <p14:creationId xmlns:p14="http://schemas.microsoft.com/office/powerpoint/2010/main" val="110099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77388268"/>
              </p:ext>
            </p:extLst>
          </p:nvPr>
        </p:nvGraphicFramePr>
        <p:xfrm>
          <a:off x="1527716" y="624469"/>
          <a:ext cx="9021337" cy="5553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497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15986482"/>
              </p:ext>
            </p:extLst>
          </p:nvPr>
        </p:nvGraphicFramePr>
        <p:xfrm>
          <a:off x="1355574" y="535258"/>
          <a:ext cx="8535559" cy="5752331"/>
        </p:xfrm>
        <a:graphic>
          <a:graphicData uri="http://schemas.openxmlformats.org/presentationml/2006/ole">
            <mc:AlternateContent xmlns:mc="http://schemas.openxmlformats.org/markup-compatibility/2006">
              <mc:Choice xmlns:v="urn:schemas-microsoft-com:vml" Requires="v">
                <p:oleObj spid="_x0000_s3077" name="Worksheet" r:id="rId3" imgW="5539841" imgH="3733903" progId="Excel.Sheet.12">
                  <p:embed/>
                </p:oleObj>
              </mc:Choice>
              <mc:Fallback>
                <p:oleObj name="Worksheet" r:id="rId3" imgW="5539841" imgH="3733903" progId="Excel.Sheet.12">
                  <p:embed/>
                  <p:pic>
                    <p:nvPicPr>
                      <p:cNvPr id="0" name=""/>
                      <p:cNvPicPr/>
                      <p:nvPr/>
                    </p:nvPicPr>
                    <p:blipFill>
                      <a:blip r:embed="rId4"/>
                      <a:stretch>
                        <a:fillRect/>
                      </a:stretch>
                    </p:blipFill>
                    <p:spPr>
                      <a:xfrm>
                        <a:off x="1355574" y="535258"/>
                        <a:ext cx="8535559" cy="5752331"/>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855333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23385"/>
            <a:ext cx="10816683" cy="6924973"/>
          </a:xfrm>
          <a:prstGeom prst="rect">
            <a:avLst/>
          </a:prstGeom>
          <a:noFill/>
        </p:spPr>
        <p:txBody>
          <a:bodyPr wrap="square" rtlCol="0">
            <a:spAutoFit/>
          </a:bodyPr>
          <a:lstStyle/>
          <a:p>
            <a:r>
              <a:rPr lang="en-US" sz="2800" dirty="0" smtClean="0"/>
              <a:t>Recommended Provisions of Lease:</a:t>
            </a:r>
          </a:p>
          <a:p>
            <a:endParaRPr lang="en-US" dirty="0" smtClean="0"/>
          </a:p>
          <a:p>
            <a:pPr marL="285750" indent="-285750">
              <a:buFont typeface="Arial" panose="020B0604020202020204" pitchFamily="34" charset="0"/>
              <a:buChar char="•"/>
            </a:pPr>
            <a:r>
              <a:rPr lang="en-US" sz="2000" dirty="0" smtClean="0"/>
              <a:t>Permitted use for fuel service related structures, equipment, et al; removal of other structures, signs, et 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Placement of fence around the tank to effectively block street view and as approved by the City shall be erected and maintained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Effective January 1, 2019</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20 year lease; may be terminated upon nine (9) months notice by action of the Council for an alternative public purpose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Increased insurance requirements:  </a:t>
            </a:r>
          </a:p>
          <a:p>
            <a:pPr marL="742950" lvl="1" indent="-285750">
              <a:buFont typeface="Arial" panose="020B0604020202020204" pitchFamily="34" charset="0"/>
              <a:buChar char="•"/>
            </a:pPr>
            <a:r>
              <a:rPr lang="en-US" sz="2000" dirty="0" smtClean="0"/>
              <a:t>Commercial General Liability to $2,000,000 per occurrence</a:t>
            </a:r>
          </a:p>
          <a:p>
            <a:pPr marL="742950" lvl="1" indent="-285750">
              <a:buFont typeface="Arial" panose="020B0604020202020204" pitchFamily="34" charset="0"/>
              <a:buChar char="•"/>
            </a:pPr>
            <a:r>
              <a:rPr lang="en-US" sz="2000" dirty="0" smtClean="0"/>
              <a:t>Pollution Liability policy - $1,000,000 (gas leak clause also added)</a:t>
            </a:r>
          </a:p>
          <a:p>
            <a:pPr marL="742950" lvl="1" indent="-285750">
              <a:buFont typeface="Arial" panose="020B0604020202020204" pitchFamily="34" charset="0"/>
              <a:buChar char="•"/>
            </a:pPr>
            <a:r>
              <a:rPr lang="en-US" sz="2000" dirty="0" smtClean="0"/>
              <a:t>Workers’ Comp policy $1M/$1M Part B coverage</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Rent at 5% of gross profit (annual fuel sales less cost of fuel)</a:t>
            </a:r>
          </a:p>
          <a:p>
            <a:pPr marL="285750" indent="-285750">
              <a:buFont typeface="Arial" panose="020B0604020202020204" pitchFamily="34" charset="0"/>
              <a:buChar char="•"/>
            </a:pPr>
            <a:endParaRPr lang="en-US" sz="2000" dirty="0" smtClean="0"/>
          </a:p>
          <a:p>
            <a:endParaRPr lang="en-US" sz="2000" dirty="0"/>
          </a:p>
          <a:p>
            <a:endParaRPr lang="en-US" dirty="0"/>
          </a:p>
        </p:txBody>
      </p:sp>
    </p:spTree>
    <p:extLst>
      <p:ext uri="{BB962C8B-B14F-4D97-AF65-F5344CB8AC3E}">
        <p14:creationId xmlns:p14="http://schemas.microsoft.com/office/powerpoint/2010/main" val="126732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862447" y="-420518"/>
            <a:ext cx="5731126" cy="7844001"/>
          </a:xfrm>
          <a:prstGeom prst="rect">
            <a:avLst/>
          </a:prstGeom>
        </p:spPr>
      </p:pic>
    </p:spTree>
    <p:extLst>
      <p:ext uri="{BB962C8B-B14F-4D97-AF65-F5344CB8AC3E}">
        <p14:creationId xmlns:p14="http://schemas.microsoft.com/office/powerpoint/2010/main" val="1102368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26410" t="32365" b="9287"/>
          <a:stretch/>
        </p:blipFill>
        <p:spPr bwMode="auto">
          <a:xfrm>
            <a:off x="2192020" y="1687830"/>
            <a:ext cx="7807960" cy="3482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205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7804" y="4751370"/>
            <a:ext cx="8683997" cy="1794750"/>
          </a:xfrm>
          <a:prstGeom prst="rect">
            <a:avLst/>
          </a:prstGeom>
        </p:spPr>
      </p:pic>
      <p:pic>
        <p:nvPicPr>
          <p:cNvPr id="4" name="Picture 3"/>
          <p:cNvPicPr>
            <a:picLocks noChangeAspect="1"/>
          </p:cNvPicPr>
          <p:nvPr/>
        </p:nvPicPr>
        <p:blipFill>
          <a:blip r:embed="rId3"/>
          <a:stretch>
            <a:fillRect/>
          </a:stretch>
        </p:blipFill>
        <p:spPr>
          <a:xfrm>
            <a:off x="680295" y="222073"/>
            <a:ext cx="6099646" cy="4203883"/>
          </a:xfrm>
          <a:prstGeom prst="rect">
            <a:avLst/>
          </a:prstGeom>
        </p:spPr>
      </p:pic>
    </p:spTree>
    <p:extLst>
      <p:ext uri="{BB962C8B-B14F-4D97-AF65-F5344CB8AC3E}">
        <p14:creationId xmlns:p14="http://schemas.microsoft.com/office/powerpoint/2010/main" val="268386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274320"/>
            <a:ext cx="9384030" cy="2308324"/>
          </a:xfrm>
          <a:prstGeom prst="rect">
            <a:avLst/>
          </a:prstGeom>
          <a:noFill/>
        </p:spPr>
        <p:txBody>
          <a:bodyPr wrap="square" rtlCol="0">
            <a:spAutoFit/>
          </a:bodyPr>
          <a:lstStyle/>
          <a:p>
            <a:r>
              <a:rPr lang="en-US" dirty="0" smtClean="0"/>
              <a:t>1999: Tally’s Dockside formalized historic use of the Whitaker street end through a lease with the City to continue its fuel service.</a:t>
            </a:r>
          </a:p>
          <a:p>
            <a:endParaRPr lang="en-US" dirty="0"/>
          </a:p>
          <a:p>
            <a:r>
              <a:rPr lang="en-US" dirty="0" smtClean="0"/>
              <a:t>2000:  Lease was amended in 2000 to include 14 x 100 feet of Lake Avenue, east of City’s bike path.</a:t>
            </a:r>
          </a:p>
          <a:p>
            <a:endParaRPr lang="en-US" dirty="0"/>
          </a:p>
          <a:p>
            <a:r>
              <a:rPr lang="en-US" dirty="0" smtClean="0"/>
              <a:t>2005:  Lease was amended to increase rent to $375/month and increase insurance coverage</a:t>
            </a:r>
          </a:p>
          <a:p>
            <a:endParaRPr lang="en-US" dirty="0"/>
          </a:p>
          <a:p>
            <a:r>
              <a:rPr lang="en-US" dirty="0" smtClean="0"/>
              <a:t>2006:  Lease again amended to reduce rent to $100/month</a:t>
            </a:r>
          </a:p>
        </p:txBody>
      </p:sp>
      <p:pic>
        <p:nvPicPr>
          <p:cNvPr id="7" name="Picture 6"/>
          <p:cNvPicPr>
            <a:picLocks noChangeAspect="1"/>
          </p:cNvPicPr>
          <p:nvPr/>
        </p:nvPicPr>
        <p:blipFill>
          <a:blip r:embed="rId2"/>
          <a:stretch>
            <a:fillRect/>
          </a:stretch>
        </p:blipFill>
        <p:spPr>
          <a:xfrm>
            <a:off x="6668429" y="2160432"/>
            <a:ext cx="3741825" cy="4697568"/>
          </a:xfrm>
          <a:prstGeom prst="rect">
            <a:avLst/>
          </a:prstGeom>
        </p:spPr>
      </p:pic>
    </p:spTree>
    <p:extLst>
      <p:ext uri="{BB962C8B-B14F-4D97-AF65-F5344CB8AC3E}">
        <p14:creationId xmlns:p14="http://schemas.microsoft.com/office/powerpoint/2010/main" val="416108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1844" y="204968"/>
            <a:ext cx="5062654" cy="6354745"/>
          </a:xfrm>
          <a:prstGeom prst="rect">
            <a:avLst/>
          </a:prstGeom>
        </p:spPr>
      </p:pic>
    </p:spTree>
    <p:extLst>
      <p:ext uri="{BB962C8B-B14F-4D97-AF65-F5344CB8AC3E}">
        <p14:creationId xmlns:p14="http://schemas.microsoft.com/office/powerpoint/2010/main" val="72452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23462" t="31225" r="29295" b="10655"/>
          <a:stretch/>
        </p:blipFill>
        <p:spPr bwMode="auto">
          <a:xfrm>
            <a:off x="3131820" y="1377950"/>
            <a:ext cx="5928360" cy="4102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6769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7444" y="4493942"/>
            <a:ext cx="8846634" cy="2031325"/>
          </a:xfrm>
          <a:prstGeom prst="rect">
            <a:avLst/>
          </a:prstGeom>
          <a:noFill/>
        </p:spPr>
        <p:txBody>
          <a:bodyPr wrap="square" rtlCol="0">
            <a:spAutoFit/>
          </a:bodyPr>
          <a:lstStyle/>
          <a:p>
            <a:r>
              <a:rPr lang="en-US" dirty="0" smtClean="0"/>
              <a:t>1889 Plat: </a:t>
            </a:r>
          </a:p>
          <a:p>
            <a:endParaRPr lang="en-US" dirty="0" smtClean="0"/>
          </a:p>
          <a:p>
            <a:pPr lvl="1"/>
            <a:r>
              <a:rPr lang="en-US" dirty="0" smtClean="0"/>
              <a:t>Subject to easements for public road purposes……as to that part of said Lake Avenue lying West of a line parallel to and 66 feet East from the East line of said Lot.</a:t>
            </a:r>
          </a:p>
          <a:p>
            <a:pPr lvl="1"/>
            <a:endParaRPr lang="en-US" dirty="0" smtClean="0"/>
          </a:p>
          <a:p>
            <a:pPr lvl="1"/>
            <a:r>
              <a:rPr lang="en-US" dirty="0" smtClean="0"/>
              <a:t>Subject to easements for water and sewer main purposes…..66 feet east….</a:t>
            </a:r>
          </a:p>
          <a:p>
            <a:endParaRPr lang="en-US" dirty="0"/>
          </a:p>
        </p:txBody>
      </p:sp>
      <p:pic>
        <p:nvPicPr>
          <p:cNvPr id="4" name="Picture 3"/>
          <p:cNvPicPr>
            <a:picLocks noChangeAspect="1"/>
          </p:cNvPicPr>
          <p:nvPr/>
        </p:nvPicPr>
        <p:blipFill>
          <a:blip r:embed="rId2"/>
          <a:stretch>
            <a:fillRect/>
          </a:stretch>
        </p:blipFill>
        <p:spPr>
          <a:xfrm>
            <a:off x="933720" y="681665"/>
            <a:ext cx="5217301" cy="3265867"/>
          </a:xfrm>
          <a:prstGeom prst="rect">
            <a:avLst/>
          </a:prstGeom>
        </p:spPr>
      </p:pic>
    </p:spTree>
    <p:extLst>
      <p:ext uri="{BB962C8B-B14F-4D97-AF65-F5344CB8AC3E}">
        <p14:creationId xmlns:p14="http://schemas.microsoft.com/office/powerpoint/2010/main" val="61317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89" y="748938"/>
            <a:ext cx="11425645" cy="5847755"/>
          </a:xfrm>
          <a:prstGeom prst="rect">
            <a:avLst/>
          </a:prstGeom>
          <a:noFill/>
        </p:spPr>
        <p:txBody>
          <a:bodyPr wrap="square" rtlCol="0">
            <a:spAutoFit/>
          </a:bodyPr>
          <a:lstStyle/>
          <a:p>
            <a:r>
              <a:rPr lang="en-US" sz="2800" dirty="0" smtClean="0"/>
              <a:t>Assumptions applied:</a:t>
            </a:r>
          </a:p>
          <a:p>
            <a:endParaRPr lang="en-US" sz="2800" dirty="0" smtClean="0"/>
          </a:p>
          <a:p>
            <a:endParaRPr lang="en-US" dirty="0"/>
          </a:p>
          <a:p>
            <a:pPr marL="742950" lvl="1" indent="-285750">
              <a:buFont typeface="Arial" panose="020B0604020202020204" pitchFamily="34" charset="0"/>
              <a:buChar char="•"/>
            </a:pPr>
            <a:r>
              <a:rPr lang="en-US" sz="2400" dirty="0" smtClean="0"/>
              <a:t>Continued presence of fuel service available on the lake for boaters;</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Rent/lease structure that acknowledges value of public’s right-of-way, balanced with reasonable expectations for a rate of return on private enterprise;</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Removal of all structures, equipment and items from street end property not directly related to fuel service, (i.e. signage, porta-</a:t>
            </a:r>
            <a:r>
              <a:rPr lang="en-US" sz="2400" dirty="0" err="1" smtClean="0"/>
              <a:t>potties</a:t>
            </a:r>
            <a:r>
              <a:rPr lang="en-US" sz="2400" dirty="0" smtClean="0"/>
              <a:t>, shed, et al</a:t>
            </a:r>
            <a:r>
              <a:rPr lang="en-US" sz="2400" dirty="0"/>
              <a:t>)</a:t>
            </a: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Use income approach in development of rent structure in consideration of fuel service only.</a:t>
            </a:r>
          </a:p>
          <a:p>
            <a:pPr lvl="1"/>
            <a:endParaRPr lang="en-US" sz="24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8154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20438530"/>
              </p:ext>
            </p:extLst>
          </p:nvPr>
        </p:nvGraphicFramePr>
        <p:xfrm>
          <a:off x="2171700" y="234950"/>
          <a:ext cx="6151563" cy="6853238"/>
        </p:xfrm>
        <a:graphic>
          <a:graphicData uri="http://schemas.openxmlformats.org/presentationml/2006/ole">
            <mc:AlternateContent xmlns:mc="http://schemas.openxmlformats.org/markup-compatibility/2006">
              <mc:Choice xmlns:v="urn:schemas-microsoft-com:vml" Requires="v">
                <p:oleObj spid="_x0000_s1029" name="Worksheet" r:id="rId3" imgW="3838713" imgH="4276529" progId="Excel.Sheet.12">
                  <p:embed/>
                </p:oleObj>
              </mc:Choice>
              <mc:Fallback>
                <p:oleObj name="Worksheet" r:id="rId3" imgW="3838713" imgH="4276529" progId="Excel.Sheet.12">
                  <p:embed/>
                  <p:pic>
                    <p:nvPicPr>
                      <p:cNvPr id="0" name=""/>
                      <p:cNvPicPr/>
                      <p:nvPr/>
                    </p:nvPicPr>
                    <p:blipFill>
                      <a:blip r:embed="rId4"/>
                      <a:stretch>
                        <a:fillRect/>
                      </a:stretch>
                    </p:blipFill>
                    <p:spPr>
                      <a:xfrm>
                        <a:off x="2171700" y="234950"/>
                        <a:ext cx="6151563" cy="6853238"/>
                      </a:xfrm>
                      <a:prstGeom prst="rect">
                        <a:avLst/>
                      </a:prstGeom>
                    </p:spPr>
                  </p:pic>
                </p:oleObj>
              </mc:Fallback>
            </mc:AlternateContent>
          </a:graphicData>
        </a:graphic>
      </p:graphicFrame>
    </p:spTree>
    <p:extLst>
      <p:ext uri="{BB962C8B-B14F-4D97-AF65-F5344CB8AC3E}">
        <p14:creationId xmlns:p14="http://schemas.microsoft.com/office/powerpoint/2010/main" val="1084038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77388441"/>
              </p:ext>
            </p:extLst>
          </p:nvPr>
        </p:nvGraphicFramePr>
        <p:xfrm>
          <a:off x="267630" y="602167"/>
          <a:ext cx="5249344" cy="5728672"/>
        </p:xfrm>
        <a:graphic>
          <a:graphicData uri="http://schemas.openxmlformats.org/presentationml/2006/ole">
            <mc:AlternateContent xmlns:mc="http://schemas.openxmlformats.org/markup-compatibility/2006">
              <mc:Choice xmlns:v="urn:schemas-microsoft-com:vml" Requires="v">
                <p:oleObj spid="_x0000_s2056" name="Worksheet" r:id="rId3" imgW="3581533" imgH="3909060" progId="Excel.Sheet.12">
                  <p:embed/>
                </p:oleObj>
              </mc:Choice>
              <mc:Fallback>
                <p:oleObj name="Worksheet" r:id="rId3" imgW="3581533" imgH="3909060" progId="Excel.Sheet.12">
                  <p:embed/>
                  <p:pic>
                    <p:nvPicPr>
                      <p:cNvPr id="0" name=""/>
                      <p:cNvPicPr/>
                      <p:nvPr/>
                    </p:nvPicPr>
                    <p:blipFill>
                      <a:blip r:embed="rId4"/>
                      <a:stretch>
                        <a:fillRect/>
                      </a:stretch>
                    </p:blipFill>
                    <p:spPr>
                      <a:xfrm>
                        <a:off x="267630" y="602167"/>
                        <a:ext cx="5249344" cy="572867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71681954"/>
              </p:ext>
            </p:extLst>
          </p:nvPr>
        </p:nvGraphicFramePr>
        <p:xfrm>
          <a:off x="5606887" y="702527"/>
          <a:ext cx="6451298" cy="5628312"/>
        </p:xfrm>
        <a:graphic>
          <a:graphicData uri="http://schemas.openxmlformats.org/presentationml/2006/ole">
            <mc:AlternateContent xmlns:mc="http://schemas.openxmlformats.org/markup-compatibility/2006">
              <mc:Choice xmlns:v="urn:schemas-microsoft-com:vml" Requires="v">
                <p:oleObj spid="_x0000_s2057" name="Worksheet" r:id="rId5" imgW="4480456" imgH="3909060" progId="Excel.Sheet.12">
                  <p:embed/>
                </p:oleObj>
              </mc:Choice>
              <mc:Fallback>
                <p:oleObj name="Worksheet" r:id="rId5" imgW="4480456" imgH="3909060" progId="Excel.Sheet.12">
                  <p:embed/>
                  <p:pic>
                    <p:nvPicPr>
                      <p:cNvPr id="0" name=""/>
                      <p:cNvPicPr/>
                      <p:nvPr/>
                    </p:nvPicPr>
                    <p:blipFill>
                      <a:blip r:embed="rId6"/>
                      <a:stretch>
                        <a:fillRect/>
                      </a:stretch>
                    </p:blipFill>
                    <p:spPr>
                      <a:xfrm>
                        <a:off x="5606887" y="702527"/>
                        <a:ext cx="6451298" cy="5628312"/>
                      </a:xfrm>
                      <a:prstGeom prst="rect">
                        <a:avLst/>
                      </a:prstGeom>
                    </p:spPr>
                  </p:pic>
                </p:oleObj>
              </mc:Fallback>
            </mc:AlternateContent>
          </a:graphicData>
        </a:graphic>
      </p:graphicFrame>
    </p:spTree>
    <p:extLst>
      <p:ext uri="{BB962C8B-B14F-4D97-AF65-F5344CB8AC3E}">
        <p14:creationId xmlns:p14="http://schemas.microsoft.com/office/powerpoint/2010/main" val="107202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735</TotalTime>
  <Words>445</Words>
  <Application>Microsoft Office PowerPoint</Application>
  <PresentationFormat>Widescreen</PresentationFormat>
  <Paragraphs>42</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Office Theme</vt:lpstr>
      <vt:lpstr>Microsoft Excel Worksheet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Richter</dc:creator>
  <cp:lastModifiedBy>Kara Coustry</cp:lastModifiedBy>
  <cp:revision>22</cp:revision>
  <dcterms:created xsi:type="dcterms:W3CDTF">2018-11-12T23:10:37Z</dcterms:created>
  <dcterms:modified xsi:type="dcterms:W3CDTF">2018-11-14T03:13:13Z</dcterms:modified>
</cp:coreProperties>
</file>