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5814" r:id="rId2"/>
    <p:sldMasterId id="2147485826" r:id="rId3"/>
    <p:sldMasterId id="2147485838" r:id="rId4"/>
  </p:sldMasterIdLst>
  <p:notesMasterIdLst>
    <p:notesMasterId r:id="rId51"/>
  </p:notesMasterIdLst>
  <p:handoutMasterIdLst>
    <p:handoutMasterId r:id="rId52"/>
  </p:handoutMasterIdLst>
  <p:sldIdLst>
    <p:sldId id="1077" r:id="rId5"/>
    <p:sldId id="1078" r:id="rId6"/>
    <p:sldId id="1079" r:id="rId7"/>
    <p:sldId id="1080" r:id="rId8"/>
    <p:sldId id="1081" r:id="rId9"/>
    <p:sldId id="1082" r:id="rId10"/>
    <p:sldId id="1083" r:id="rId11"/>
    <p:sldId id="1084" r:id="rId12"/>
    <p:sldId id="1085" r:id="rId13"/>
    <p:sldId id="1076" r:id="rId14"/>
    <p:sldId id="1005" r:id="rId15"/>
    <p:sldId id="1054" r:id="rId16"/>
    <p:sldId id="1055" r:id="rId17"/>
    <p:sldId id="1050" r:id="rId18"/>
    <p:sldId id="1006" r:id="rId19"/>
    <p:sldId id="1051" r:id="rId20"/>
    <p:sldId id="1053" r:id="rId21"/>
    <p:sldId id="1052" r:id="rId22"/>
    <p:sldId id="1009" r:id="rId23"/>
    <p:sldId id="1014" r:id="rId24"/>
    <p:sldId id="1049" r:id="rId25"/>
    <p:sldId id="1060" r:id="rId26"/>
    <p:sldId id="1059" r:id="rId27"/>
    <p:sldId id="1061" r:id="rId28"/>
    <p:sldId id="1062" r:id="rId29"/>
    <p:sldId id="1010" r:id="rId30"/>
    <p:sldId id="1046" r:id="rId31"/>
    <p:sldId id="1047" r:id="rId32"/>
    <p:sldId id="1048" r:id="rId33"/>
    <p:sldId id="1044" r:id="rId34"/>
    <p:sldId id="1020" r:id="rId35"/>
    <p:sldId id="1064" r:id="rId36"/>
    <p:sldId id="1066" r:id="rId37"/>
    <p:sldId id="1032" r:id="rId38"/>
    <p:sldId id="1056" r:id="rId39"/>
    <p:sldId id="1057" r:id="rId40"/>
    <p:sldId id="1034" r:id="rId41"/>
    <p:sldId id="1035" r:id="rId42"/>
    <p:sldId id="1036" r:id="rId43"/>
    <p:sldId id="1037" r:id="rId44"/>
    <p:sldId id="1038" r:id="rId45"/>
    <p:sldId id="1039" r:id="rId46"/>
    <p:sldId id="1040" r:id="rId47"/>
    <p:sldId id="1041" r:id="rId48"/>
    <p:sldId id="1042" r:id="rId49"/>
    <p:sldId id="1045" r:id="rId5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B"/>
    <a:srgbClr val="E98017"/>
    <a:srgbClr val="D1C5A3"/>
    <a:srgbClr val="3288D6"/>
    <a:srgbClr val="00A84C"/>
    <a:srgbClr val="3BAF0D"/>
    <a:srgbClr val="A18C51"/>
    <a:srgbClr val="FF00FF"/>
    <a:srgbClr val="39AFC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568" autoAdjust="0"/>
    <p:restoredTop sz="84852" autoAdjust="0"/>
  </p:normalViewPr>
  <p:slideViewPr>
    <p:cSldViewPr showGuides="1">
      <p:cViewPr varScale="1">
        <p:scale>
          <a:sx n="58" d="100"/>
          <a:sy n="58" d="100"/>
        </p:scale>
        <p:origin x="90" y="606"/>
      </p:cViewPr>
      <p:guideLst>
        <p:guide orient="horz" pos="18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2018 </a:t>
            </a:r>
            <a:r>
              <a:rPr lang="en-US" sz="2800" dirty="0" smtClean="0"/>
              <a:t>Proposed General Fund Revenues</a:t>
            </a:r>
          </a:p>
          <a:p>
            <a:pPr>
              <a:defRPr sz="2800"/>
            </a:pPr>
            <a:r>
              <a:rPr lang="en-US" sz="2800" dirty="0" smtClean="0"/>
              <a:t>Tax </a:t>
            </a:r>
            <a:r>
              <a:rPr lang="en-US" sz="2800" dirty="0"/>
              <a:t>Levy Represents </a:t>
            </a:r>
            <a:r>
              <a:rPr lang="en-US" sz="2800" dirty="0" smtClean="0"/>
              <a:t>50%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007B"/>
              </a:solidFill>
            </c:spPr>
            <c:extLst>
              <c:ext xmlns:c16="http://schemas.microsoft.com/office/drawing/2014/chart" uri="{C3380CC4-5D6E-409C-BE32-E72D297353CC}">
                <c16:uniqueId val="{00000004-AAE1-45CD-8DAF-5C98812FE96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AAE1-45CD-8DAF-5C98812FE967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AAE1-45CD-8DAF-5C98812FE967}"/>
              </c:ext>
            </c:extLst>
          </c:dPt>
          <c:dPt>
            <c:idx val="5"/>
            <c:bubble3D val="0"/>
            <c:spPr>
              <a:solidFill>
                <a:srgbClr val="E98017"/>
              </a:solidFill>
            </c:spPr>
            <c:extLst>
              <c:ext xmlns:c16="http://schemas.microsoft.com/office/drawing/2014/chart" uri="{C3380CC4-5D6E-409C-BE32-E72D297353CC}">
                <c16:uniqueId val="{00000001-AAE1-45CD-8DAF-5C98812FE967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AAE1-45CD-8DAF-5C98812FE967}"/>
              </c:ext>
            </c:extLst>
          </c:dPt>
          <c:dLbls>
            <c:dLbl>
              <c:idx val="0"/>
              <c:layout>
                <c:manualLayout>
                  <c:x val="-1.6666666666666668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E1-45CD-8DAF-5C98812FE967}"/>
                </c:ext>
              </c:extLst>
            </c:dLbl>
            <c:dLbl>
              <c:idx val="1"/>
              <c:layout>
                <c:manualLayout>
                  <c:x val="0.14778325123152711"/>
                  <c:y val="1.63132137030993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E1-45CD-8DAF-5C98812FE96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6D5B9B7-252C-4603-8665-B2EF3D1091FD}" type="CATEGORYNAME">
                      <a:rPr lang="en-US" smtClean="0"/>
                      <a:pPr/>
                      <a:t>[CATEGORY NAME]</a:t>
                    </a:fld>
                    <a:r>
                      <a:rPr lang="en-US" baseline="0" smtClean="0"/>
                      <a:t> </a:t>
                    </a:r>
                    <a:fld id="{62F9674D-5BF5-4CC8-A9E7-FB98A19891BE}" type="VALUE">
                      <a:rPr lang="en-US" baseline="0"/>
                      <a:pPr/>
                      <a:t>[VALUE]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AE1-45CD-8DAF-5C98812FE96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DF08C41-C04F-48B4-B596-EAFD9BAF82DC}" type="CATEGORYNAME">
                      <a:rPr lang="en-US" smtClean="0"/>
                      <a:pPr/>
                      <a:t>[CATEGORY NAME]</a:t>
                    </a:fld>
                    <a:r>
                      <a:rPr lang="en-US" baseline="0" smtClean="0"/>
                      <a:t> </a:t>
                    </a:r>
                    <a:fld id="{4B11E871-70DE-4802-961B-977FC715E470}" type="VALUE">
                      <a:rPr lang="en-US" baseline="0"/>
                      <a:pPr/>
                      <a:t>[VALUE]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AE1-45CD-8DAF-5C98812FE967}"/>
                </c:ext>
              </c:extLst>
            </c:dLbl>
            <c:dLbl>
              <c:idx val="5"/>
              <c:layout>
                <c:manualLayout>
                  <c:x val="-2.8735632183908056E-2"/>
                  <c:y val="-1.087547580206644E-2"/>
                </c:manualLayout>
              </c:layout>
              <c:tx>
                <c:rich>
                  <a:bodyPr/>
                  <a:lstStyle/>
                  <a:p>
                    <a:fld id="{05F35C58-5AA8-4E84-BBAD-16B8957C6333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 smtClean="0"/>
                      <a:t> </a:t>
                    </a:r>
                    <a:fld id="{D700195A-4559-4013-902F-32425E1E297B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AE1-45CD-8DAF-5C98812FE967}"/>
                </c:ext>
              </c:extLst>
            </c:dLbl>
            <c:dLbl>
              <c:idx val="6"/>
              <c:layout>
                <c:manualLayout>
                  <c:x val="1.4367816091953985E-2"/>
                  <c:y val="-5.1658510059815116E-2"/>
                </c:manualLayout>
              </c:layout>
              <c:tx>
                <c:rich>
                  <a:bodyPr/>
                  <a:lstStyle/>
                  <a:p>
                    <a:fld id="{D8AD16F7-00AA-4E8E-91B3-804064B38CD5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 smtClean="0"/>
                      <a:t> </a:t>
                    </a:r>
                    <a:fld id="{0FEA92A6-7B5A-405F-A9F6-F9FA156E45D3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AE1-45CD-8DAF-5C98812FE9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'2018 Revenue Power Point'!$A$5:$A$12</c:f>
              <c:strCache>
                <c:ptCount val="7"/>
                <c:pt idx="0">
                  <c:v>Property Taxes</c:v>
                </c:pt>
                <c:pt idx="1">
                  <c:v>Miscellaneous</c:v>
                </c:pt>
                <c:pt idx="2">
                  <c:v>Licenses &amp; Permits</c:v>
                </c:pt>
                <c:pt idx="3">
                  <c:v>Transfers In</c:v>
                </c:pt>
                <c:pt idx="4">
                  <c:v>Charges for Services</c:v>
                </c:pt>
                <c:pt idx="5">
                  <c:v>Franchise Fees &amp; Fines</c:v>
                </c:pt>
                <c:pt idx="6">
                  <c:v>Intergovernmental</c:v>
                </c:pt>
              </c:strCache>
            </c:strRef>
          </c:cat>
          <c:val>
            <c:numRef>
              <c:f>'2018 Revenue Power Point'!$B$5:$B$12</c:f>
              <c:numCache>
                <c:formatCode>0.00%</c:formatCode>
                <c:ptCount val="8"/>
                <c:pt idx="0">
                  <c:v>0.5</c:v>
                </c:pt>
                <c:pt idx="1">
                  <c:v>1.7000000000000001E-2</c:v>
                </c:pt>
                <c:pt idx="2">
                  <c:v>7.3999999999999996E-2</c:v>
                </c:pt>
                <c:pt idx="3">
                  <c:v>6.5000000000000002E-2</c:v>
                </c:pt>
                <c:pt idx="4">
                  <c:v>5.2999999999999999E-2</c:v>
                </c:pt>
                <c:pt idx="5">
                  <c:v>4.1000000000000002E-2</c:v>
                </c:pt>
                <c:pt idx="6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E1-45CD-8DAF-5C98812FE96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2018 Proposed General </a:t>
            </a:r>
            <a:r>
              <a:rPr lang="en-US" sz="2800" dirty="0" smtClean="0"/>
              <a:t>Fund Expenditures</a:t>
            </a:r>
            <a:endParaRPr lang="en-US" sz="2800" dirty="0"/>
          </a:p>
        </c:rich>
      </c:tx>
      <c:layout>
        <c:manualLayout>
          <c:xMode val="edge"/>
          <c:yMode val="edge"/>
          <c:x val="0.21321124632148253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rgbClr val="3BAF0D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>
                <a:solidFill>
                  <a:srgbClr val="3BAF0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6CEE-422D-91B7-C72AFAD6E1A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rgbClr val="3BAF0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6CEE-422D-91B7-C72AFAD6E1AB}"/>
              </c:ext>
            </c:extLst>
          </c:dPt>
          <c:dPt>
            <c:idx val="2"/>
            <c:bubble3D val="0"/>
            <c:spPr>
              <a:solidFill>
                <a:srgbClr val="00007B"/>
              </a:solidFill>
              <a:ln>
                <a:solidFill>
                  <a:srgbClr val="3BAF0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6CEE-422D-91B7-C72AFAD6E1AB}"/>
              </c:ext>
            </c:extLst>
          </c:dPt>
          <c:dPt>
            <c:idx val="3"/>
            <c:bubble3D val="0"/>
            <c:spPr>
              <a:solidFill>
                <a:srgbClr val="D1C5A3"/>
              </a:solidFill>
              <a:ln>
                <a:solidFill>
                  <a:srgbClr val="3BAF0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CEE-422D-91B7-C72AFAD6E1AB}"/>
              </c:ext>
            </c:extLst>
          </c:dPt>
          <c:dPt>
            <c:idx val="5"/>
            <c:bubble3D val="0"/>
            <c:spPr>
              <a:solidFill>
                <a:srgbClr val="E98017"/>
              </a:solidFill>
              <a:ln>
                <a:solidFill>
                  <a:srgbClr val="3BAF0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CEE-422D-91B7-C72AFAD6E1AB}"/>
              </c:ext>
            </c:extLst>
          </c:dPt>
          <c:dPt>
            <c:idx val="6"/>
            <c:bubble3D val="0"/>
            <c:spPr>
              <a:solidFill>
                <a:srgbClr val="00A84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6CEE-422D-91B7-C72AFAD6E1AB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>
                <a:solidFill>
                  <a:srgbClr val="3BAF0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CEE-422D-91B7-C72AFAD6E1AB}"/>
              </c:ext>
            </c:extLst>
          </c:dPt>
          <c:dLbls>
            <c:dLbl>
              <c:idx val="1"/>
              <c:layout>
                <c:manualLayout>
                  <c:x val="0.14778325123152711"/>
                  <c:y val="1.63132137030993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EE-422D-91B7-C72AFAD6E1AB}"/>
                </c:ext>
              </c:extLst>
            </c:dLbl>
            <c:dLbl>
              <c:idx val="5"/>
              <c:layout>
                <c:manualLayout>
                  <c:x val="-2.8735632183908056E-2"/>
                  <c:y val="-1.0875475802066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EE-422D-91B7-C72AFAD6E1AB}"/>
                </c:ext>
              </c:extLst>
            </c:dLbl>
            <c:dLbl>
              <c:idx val="6"/>
              <c:layout>
                <c:manualLayout>
                  <c:x val="1.4367816091953985E-2"/>
                  <c:y val="-5.16585100598151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EE-422D-91B7-C72AFAD6E1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'2018 Power Point'!$A$5:$A$12</c:f>
              <c:strCache>
                <c:ptCount val="8"/>
                <c:pt idx="0">
                  <c:v>General Government</c:v>
                </c:pt>
                <c:pt idx="1">
                  <c:v>Planning &amp; Code Enforcement</c:v>
                </c:pt>
                <c:pt idx="2">
                  <c:v>Police</c:v>
                </c:pt>
                <c:pt idx="3">
                  <c:v>General Services &amp; Transfers</c:v>
                </c:pt>
                <c:pt idx="4">
                  <c:v>Dispatch</c:v>
                </c:pt>
                <c:pt idx="5">
                  <c:v>Streets</c:v>
                </c:pt>
                <c:pt idx="6">
                  <c:v>Parks</c:v>
                </c:pt>
                <c:pt idx="7">
                  <c:v>Fire</c:v>
                </c:pt>
              </c:strCache>
            </c:strRef>
          </c:cat>
          <c:val>
            <c:numRef>
              <c:f>'2018 Power Point'!$B$5:$B$12</c:f>
              <c:numCache>
                <c:formatCode>0.00%</c:formatCode>
                <c:ptCount val="8"/>
                <c:pt idx="0">
                  <c:v>0.14299999999999999</c:v>
                </c:pt>
                <c:pt idx="1">
                  <c:v>9.9000000000000005E-2</c:v>
                </c:pt>
                <c:pt idx="2">
                  <c:v>0.42199999999999999</c:v>
                </c:pt>
                <c:pt idx="3">
                  <c:v>1.2999999999999999E-2</c:v>
                </c:pt>
                <c:pt idx="4">
                  <c:v>5.2999999999999999E-2</c:v>
                </c:pt>
                <c:pt idx="5">
                  <c:v>0.109</c:v>
                </c:pt>
                <c:pt idx="6">
                  <c:v>6.8000000000000005E-2</c:v>
                </c:pt>
                <c:pt idx="7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EE-422D-91B7-C72AFAD6E1A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D102F1E-2103-4312-B694-1A9301ED2F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36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4D31E601-8CA2-4230-9FBC-D16F0909F2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5F28A-CA8F-43F0-992B-D8C1C813DD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0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31E601-8CA2-4230-9FBC-D16F0909F20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6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EC72B-C49E-4F34-AA9B-D91366E8D2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6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F57F4-DDAC-4BD4-B240-AA04D76F9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7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6ACB1-0A11-4F61-8F77-7BFC892FA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3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59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9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55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86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7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14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70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2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E5568-CA51-4737-8A93-0D2AD4EC3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46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97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49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21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64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3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78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7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67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10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4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AF931-A209-4652-A3E3-F74FD38D4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42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31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75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42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15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41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35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36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48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37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7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9428E-3C2E-41B5-8694-71BF19869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21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80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15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19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169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9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30B09-E98F-492A-9C9D-34C023C08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8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D6220-70EF-45B2-9E1E-804FBD2BA5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0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50BEF-4D1A-43DD-958C-4C615AC7B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94F1E-193D-47C8-81E0-577B780213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7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9D2F9-7E97-454B-9D94-E4F4058814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4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D56CC2B-B5D7-4554-AF36-2323E9034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9" r:id="rId1"/>
    <p:sldLayoutId id="2147485710" r:id="rId2"/>
    <p:sldLayoutId id="2147485711" r:id="rId3"/>
    <p:sldLayoutId id="2147485712" r:id="rId4"/>
    <p:sldLayoutId id="2147485713" r:id="rId5"/>
    <p:sldLayoutId id="2147485714" r:id="rId6"/>
    <p:sldLayoutId id="2147485715" r:id="rId7"/>
    <p:sldLayoutId id="2147485716" r:id="rId8"/>
    <p:sldLayoutId id="2147485717" r:id="rId9"/>
    <p:sldLayoutId id="2147485718" r:id="rId10"/>
    <p:sldLayoutId id="2147485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67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15" r:id="rId1"/>
    <p:sldLayoutId id="2147485816" r:id="rId2"/>
    <p:sldLayoutId id="2147485817" r:id="rId3"/>
    <p:sldLayoutId id="2147485818" r:id="rId4"/>
    <p:sldLayoutId id="2147485819" r:id="rId5"/>
    <p:sldLayoutId id="2147485820" r:id="rId6"/>
    <p:sldLayoutId id="2147485821" r:id="rId7"/>
    <p:sldLayoutId id="2147485822" r:id="rId8"/>
    <p:sldLayoutId id="2147485823" r:id="rId9"/>
    <p:sldLayoutId id="2147485824" r:id="rId10"/>
    <p:sldLayoutId id="21474858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53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7" r:id="rId1"/>
    <p:sldLayoutId id="2147485828" r:id="rId2"/>
    <p:sldLayoutId id="2147485829" r:id="rId3"/>
    <p:sldLayoutId id="2147485830" r:id="rId4"/>
    <p:sldLayoutId id="2147485831" r:id="rId5"/>
    <p:sldLayoutId id="2147485832" r:id="rId6"/>
    <p:sldLayoutId id="2147485833" r:id="rId7"/>
    <p:sldLayoutId id="2147485834" r:id="rId8"/>
    <p:sldLayoutId id="2147485835" r:id="rId9"/>
    <p:sldLayoutId id="2147485836" r:id="rId10"/>
    <p:sldLayoutId id="21474858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3BF31-35B7-4B99-96FD-332EAD6A705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51439B-DFA6-44FC-844B-76A5DCAA7F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30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9" r:id="rId1"/>
    <p:sldLayoutId id="2147485840" r:id="rId2"/>
    <p:sldLayoutId id="2147485841" r:id="rId3"/>
    <p:sldLayoutId id="2147485842" r:id="rId4"/>
    <p:sldLayoutId id="2147485843" r:id="rId5"/>
    <p:sldLayoutId id="2147485844" r:id="rId6"/>
    <p:sldLayoutId id="2147485845" r:id="rId7"/>
    <p:sldLayoutId id="2147485846" r:id="rId8"/>
    <p:sldLayoutId id="2147485847" r:id="rId9"/>
    <p:sldLayoutId id="2147485848" r:id="rId10"/>
    <p:sldLayoutId id="21474858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16040" y="3775294"/>
            <a:ext cx="3532867" cy="2922898"/>
          </a:xfrm>
          <a:prstGeom prst="rect">
            <a:avLst/>
          </a:prstGeom>
          <a:noFill/>
        </p:spPr>
        <p:txBody>
          <a:bodyPr wrap="square" lIns="70658" tIns="35329" rIns="70658" bIns="35329">
            <a:spAutoFit/>
          </a:bodyPr>
          <a:lstStyle/>
          <a:p>
            <a:pPr algn="ctr"/>
            <a:r>
              <a:rPr lang="en-US" sz="926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95909"/>
                </a:solidFill>
              </a:rPr>
              <a:t>WB   L</a:t>
            </a:r>
          </a:p>
        </p:txBody>
      </p:sp>
      <p:sp>
        <p:nvSpPr>
          <p:cNvPr id="16" name="TextBox 15"/>
          <p:cNvSpPr txBox="1"/>
          <p:nvPr/>
        </p:nvSpPr>
        <p:spPr>
          <a:xfrm rot="20511580">
            <a:off x="3522787" y="4716234"/>
            <a:ext cx="1722814" cy="82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65" b="1" dirty="0">
                <a:latin typeface="Segoe Script" panose="030B0504020000000003" pitchFamily="66" charset="0"/>
              </a:rPr>
              <a:t>area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73727" y="3750184"/>
            <a:ext cx="1537365" cy="2026627"/>
          </a:xfrm>
          <a:prstGeom prst="rect">
            <a:avLst/>
          </a:prstGeom>
          <a:noFill/>
        </p:spPr>
        <p:txBody>
          <a:bodyPr wrap="square" lIns="70658" tIns="35329" rIns="70658" bIns="35329">
            <a:spAutoFit/>
          </a:bodyPr>
          <a:lstStyle/>
          <a:p>
            <a:pPr algn="ctr"/>
            <a:r>
              <a:rPr lang="en-US" sz="6353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95909"/>
                </a:solidFill>
              </a:rPr>
              <a:t>oop</a:t>
            </a:r>
            <a:endParaRPr lang="en-US" sz="6353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9590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547" y="3598282"/>
            <a:ext cx="1937796" cy="76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8" b="1" dirty="0">
                <a:solidFill>
                  <a:srgbClr val="E95909"/>
                </a:solidFill>
                <a:latin typeface="Segoe Script" panose="030B0504020000000003" pitchFamily="66" charset="0"/>
              </a:rPr>
              <a:t>South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13" y="1338697"/>
            <a:ext cx="4218947" cy="122561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365938" y="2946038"/>
            <a:ext cx="290396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82" dirty="0">
                <a:latin typeface="Arial Black" panose="020B0A04020102020204" pitchFamily="34" charset="0"/>
              </a:rPr>
              <a:t>Introduces the</a:t>
            </a:r>
          </a:p>
        </p:txBody>
      </p:sp>
    </p:spTree>
    <p:extLst>
      <p:ext uri="{BB962C8B-B14F-4D97-AF65-F5344CB8AC3E}">
        <p14:creationId xmlns:p14="http://schemas.microsoft.com/office/powerpoint/2010/main" val="320718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85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b="1" dirty="0" smtClean="0"/>
              <a:t>Truth in Taxation Hearing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76400"/>
            <a:ext cx="44481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710555"/>
              </p:ext>
            </p:extLst>
          </p:nvPr>
        </p:nvGraphicFramePr>
        <p:xfrm>
          <a:off x="762000" y="152400"/>
          <a:ext cx="7924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4516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120609"/>
              </p:ext>
            </p:extLst>
          </p:nvPr>
        </p:nvGraphicFramePr>
        <p:xfrm>
          <a:off x="838200" y="152400"/>
          <a:ext cx="75438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822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2007, tax levy has remained relatively constant.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Maintained essential services &amp; kept pace with infrastructure investments</a:t>
            </a:r>
          </a:p>
          <a:p>
            <a:endParaRPr lang="en-US" dirty="0" smtClean="0"/>
          </a:p>
          <a:p>
            <a:r>
              <a:rPr lang="en-US" dirty="0" smtClean="0"/>
              <a:t>LGA has remained relatively flat; interest revenues have been significantly reduced.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01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2362200" y="385227"/>
            <a:ext cx="4876800" cy="11387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ysClr val="windowText" lastClr="000000"/>
                </a:solidFill>
              </a:rPr>
              <a:t>Major City Revenue Sources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ysClr val="windowText" lastClr="000000"/>
                </a:solidFill>
              </a:rPr>
              <a:t>TAX </a:t>
            </a:r>
            <a:r>
              <a:rPr lang="en-US" sz="2400" b="1" kern="0" dirty="0">
                <a:solidFill>
                  <a:sysClr val="windowText" lastClr="000000"/>
                </a:solidFill>
              </a:rPr>
              <a:t>LEVY/LGA/INTEREST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8888" r="7195" b="12805"/>
          <a:stretch/>
        </p:blipFill>
        <p:spPr>
          <a:xfrm>
            <a:off x="152400" y="228600"/>
            <a:ext cx="883692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Planned drawdown of reserves by $1.3 million to offset operations</a:t>
            </a:r>
          </a:p>
          <a:p>
            <a:endParaRPr lang="en-US" dirty="0" smtClean="0"/>
          </a:p>
          <a:p>
            <a:r>
              <a:rPr lang="en-US" dirty="0" smtClean="0"/>
              <a:t>Shift of the tax levy from infrastructure to operations by $583,000 (11%)</a:t>
            </a:r>
          </a:p>
          <a:p>
            <a:endParaRPr lang="en-US" dirty="0" smtClean="0"/>
          </a:p>
          <a:p>
            <a:r>
              <a:rPr lang="en-US" dirty="0" smtClean="0"/>
              <a:t>Reallocation of portion of LGA by $525,000 from infrastructure to operations.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81100" y="552697"/>
            <a:ext cx="678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Relatively Constant Levy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74283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Reserves </a:t>
            </a:r>
            <a:br>
              <a:rPr lang="en-US" dirty="0" smtClean="0"/>
            </a:br>
            <a:r>
              <a:rPr lang="en-US" dirty="0" smtClean="0"/>
              <a:t>Employee Expense 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Intended to operate on a “break even” basis; drawdown not sustainable into the future.</a:t>
            </a:r>
          </a:p>
          <a:p>
            <a:endParaRPr lang="en-US" dirty="0" smtClean="0"/>
          </a:p>
          <a:p>
            <a:r>
              <a:rPr lang="en-US" dirty="0" smtClean="0"/>
              <a:t>Proposed Levy reassigns $226,000 reliance on Employee Expense Fund to the Tax Levy.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32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Fund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87962"/>
          </a:xfrm>
        </p:spPr>
        <p:txBody>
          <a:bodyPr/>
          <a:lstStyle/>
          <a:p>
            <a:r>
              <a:rPr lang="en-US" dirty="0" smtClean="0"/>
              <a:t>Transfer of LGA, shift in levy allocation and loss of interest revenues has placed pressure on capital funds. </a:t>
            </a:r>
          </a:p>
          <a:p>
            <a:endParaRPr lang="en-US" dirty="0"/>
          </a:p>
          <a:p>
            <a:r>
              <a:rPr lang="en-US" dirty="0" smtClean="0"/>
              <a:t>Projected fund balance for Equipment Fund is $432,204 after 2018. </a:t>
            </a:r>
          </a:p>
          <a:p>
            <a:endParaRPr lang="en-US" dirty="0" smtClean="0"/>
          </a:p>
          <a:p>
            <a:r>
              <a:rPr lang="en-US" dirty="0" smtClean="0"/>
              <a:t>Proposed levy ($146,000) would begin to rebuild revenue stream for Equipment Fund.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9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Economic Trends &amp; </a:t>
            </a:r>
            <a:br>
              <a:rPr lang="en-US" b="1" dirty="0" smtClean="0"/>
            </a:br>
            <a:r>
              <a:rPr lang="en-US" b="1" dirty="0" smtClean="0"/>
              <a:t>the Local Economy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The economy continues to expand while inflation remains below Federal Reserve bench mark goal of 2%.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Wage earners have seen compensation increase annually since 2014 (2.25%-3.00%).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Ramsey County’s unemployment has dropped to 2.4% - lowest since 1999.  Labor market has become increasingly more competitive.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Construction Permits: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2016:  $42 million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2017:  estimated $32 million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2018:  estimated $40 million</a:t>
            </a:r>
          </a:p>
        </p:txBody>
      </p:sp>
    </p:spTree>
    <p:extLst>
      <p:ext uri="{BB962C8B-B14F-4D97-AF65-F5344CB8AC3E}">
        <p14:creationId xmlns:p14="http://schemas.microsoft.com/office/powerpoint/2010/main" val="27328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6814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Concept</a:t>
            </a:r>
          </a:p>
          <a:p>
            <a:r>
              <a:rPr lang="en-US" sz="2700" dirty="0"/>
              <a:t>Initiated through the White Bear Community Forum on Seniors’ Transportation Sub-committee</a:t>
            </a:r>
          </a:p>
          <a:p>
            <a:r>
              <a:rPr lang="en-US" sz="2700" dirty="0"/>
              <a:t>Newtrax in conjunction with the White Bear Senior Center conducted focus groups to hear priorities</a:t>
            </a:r>
          </a:p>
          <a:p>
            <a:r>
              <a:rPr lang="en-US" sz="2700" dirty="0"/>
              <a:t>Met with DARTS to hear about their community circulars and learn best practices</a:t>
            </a:r>
          </a:p>
          <a:p>
            <a:r>
              <a:rPr lang="en-US" sz="2700" dirty="0"/>
              <a:t>Made first run of pilot on Oct. 5, 2017</a:t>
            </a:r>
          </a:p>
          <a:p>
            <a:endParaRPr lang="en-US" sz="15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89126" y="1185614"/>
            <a:ext cx="2902148" cy="826256"/>
            <a:chOff x="130125" y="313364"/>
            <a:chExt cx="4385468" cy="1248564"/>
          </a:xfrm>
        </p:grpSpPr>
        <p:sp>
          <p:nvSpPr>
            <p:cNvPr id="5" name="Rectangle 4"/>
            <p:cNvSpPr/>
            <p:nvPr/>
          </p:nvSpPr>
          <p:spPr>
            <a:xfrm>
              <a:off x="130125" y="342394"/>
              <a:ext cx="4015242" cy="1200398"/>
            </a:xfrm>
            <a:prstGeom prst="rect">
              <a:avLst/>
            </a:prstGeom>
            <a:noFill/>
          </p:spPr>
          <p:txBody>
            <a:bodyPr wrap="square" lIns="60512" tIns="30256" rIns="60512" bIns="30256">
              <a:spAutoFit/>
            </a:bodyPr>
            <a:lstStyle/>
            <a:p>
              <a:pPr algn="ctr"/>
              <a:r>
                <a:rPr lang="en-US" sz="4765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E95909"/>
                  </a:solidFill>
                </a:rPr>
                <a:t>WB   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20511580">
              <a:off x="1876188" y="929897"/>
              <a:ext cx="1336705" cy="632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18" b="1" dirty="0">
                  <a:latin typeface="Segoe Script" panose="030B0504020000000003" pitchFamily="66" charset="0"/>
                </a:rPr>
                <a:t>area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59210" y="313364"/>
              <a:ext cx="1456383" cy="923477"/>
            </a:xfrm>
            <a:prstGeom prst="rect">
              <a:avLst/>
            </a:prstGeom>
            <a:noFill/>
          </p:spPr>
          <p:txBody>
            <a:bodyPr wrap="none" lIns="60512" tIns="30256" rIns="60512" bIns="30256">
              <a:spAutoFit/>
            </a:bodyPr>
            <a:lstStyle/>
            <a:p>
              <a:pPr algn="ctr"/>
              <a:r>
                <a:rPr lang="en-US" sz="3574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E95909"/>
                  </a:solidFill>
                </a:rPr>
                <a:t>oop</a:t>
              </a:r>
              <a:endParaRPr lang="en-US" sz="357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9590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38569" y="323309"/>
              <a:ext cx="1674495" cy="50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b="1" dirty="0">
                  <a:solidFill>
                    <a:srgbClr val="E95909"/>
                  </a:solidFill>
                  <a:latin typeface="Segoe Script" panose="030B0504020000000003" pitchFamily="66" charset="0"/>
                </a:rPr>
                <a:t>South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95" y="1352646"/>
            <a:ext cx="1768929" cy="5199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0109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2018 Proposed Tax Levy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219200"/>
            <a:ext cx="731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Anticipates three central elements that will require additional resources: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Eliminate reliance on Reserves for operations ($226,000) 50% of levy increase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Commit resources to fund capital replacement of ($146,000) 32% of levy increase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Fund general operations ($80,000), 18% of levy increase.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General Fund operational tax levy increase represents a 1.6% increase over 2017.</a:t>
            </a: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19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b="1" dirty="0" smtClean="0"/>
              <a:t>2018 Proposed Tax Levy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An increase of $452,000 over 2017 tax levy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69448"/>
              </p:ext>
            </p:extLst>
          </p:nvPr>
        </p:nvGraphicFramePr>
        <p:xfrm>
          <a:off x="533400" y="1752600"/>
          <a:ext cx="8305800" cy="461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683223586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501779667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176447986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5543189"/>
                    </a:ext>
                  </a:extLst>
                </a:gridCol>
              </a:tblGrid>
              <a:tr h="49667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7B"/>
                          </a:solidFill>
                        </a:rPr>
                        <a:t>General Fund</a:t>
                      </a:r>
                      <a:endParaRPr lang="en-US" sz="2000" b="1" dirty="0">
                        <a:solidFill>
                          <a:srgbClr val="00007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7B"/>
                          </a:solidFill>
                        </a:rPr>
                        <a:t>2017</a:t>
                      </a:r>
                      <a:endParaRPr lang="en-US" sz="2000" b="1" dirty="0">
                        <a:solidFill>
                          <a:srgbClr val="00007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7B"/>
                          </a:solidFill>
                        </a:rPr>
                        <a:t>Additional</a:t>
                      </a:r>
                      <a:r>
                        <a:rPr lang="en-US" sz="2000" b="1" baseline="0" dirty="0" smtClean="0">
                          <a:solidFill>
                            <a:srgbClr val="00007B"/>
                          </a:solidFill>
                        </a:rPr>
                        <a:t> Levy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7B"/>
                          </a:solidFill>
                        </a:rPr>
                        <a:t>2018</a:t>
                      </a:r>
                      <a:endParaRPr lang="en-US" sz="2000" b="1" dirty="0">
                        <a:solidFill>
                          <a:srgbClr val="00007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489323"/>
                  </a:ext>
                </a:extLst>
              </a:tr>
              <a:tr h="496678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4,891,000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4,971,000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86771"/>
                  </a:ext>
                </a:extLst>
              </a:tr>
              <a:tr h="496678">
                <a:tc>
                  <a:txBody>
                    <a:bodyPr/>
                    <a:lstStyle/>
                    <a:p>
                      <a:r>
                        <a:rPr lang="en-US" dirty="0" smtClean="0"/>
                        <a:t>Reserve Utilization</a:t>
                      </a:r>
                    </a:p>
                    <a:p>
                      <a:r>
                        <a:rPr lang="en-US" dirty="0" smtClean="0"/>
                        <a:t>Adjustment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u="none" dirty="0" smtClean="0"/>
                    </a:p>
                    <a:p>
                      <a:pPr algn="r"/>
                      <a:endParaRPr lang="en-US" u="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u="none" dirty="0" smtClean="0"/>
                    </a:p>
                    <a:p>
                      <a:pPr algn="r"/>
                      <a:r>
                        <a:rPr lang="en-US" u="none" dirty="0" smtClean="0"/>
                        <a:t>226,000</a:t>
                      </a:r>
                      <a:endParaRPr lang="en-US" u="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u="none" dirty="0" smtClean="0"/>
                    </a:p>
                    <a:p>
                      <a:pPr algn="r"/>
                      <a:r>
                        <a:rPr lang="en-US" u="none" dirty="0" smtClean="0"/>
                        <a:t>226,000</a:t>
                      </a:r>
                      <a:endParaRPr lang="en-US" u="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248132"/>
                  </a:ext>
                </a:extLst>
              </a:tr>
              <a:tr h="496678">
                <a:tc>
                  <a:txBody>
                    <a:bodyPr/>
                    <a:lstStyle/>
                    <a:p>
                      <a:r>
                        <a:rPr lang="en-US" dirty="0" smtClean="0"/>
                        <a:t>Total General Fund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4,891,000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306,000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5,197,000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85331203"/>
                  </a:ext>
                </a:extLst>
              </a:tr>
              <a:tr h="4966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26860"/>
                  </a:ext>
                </a:extLst>
              </a:tr>
              <a:tr h="496678">
                <a:tc>
                  <a:txBody>
                    <a:bodyPr/>
                    <a:lstStyle/>
                    <a:p>
                      <a:r>
                        <a:rPr lang="en-US" dirty="0" smtClean="0"/>
                        <a:t>    Equipment Fund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196,000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359463"/>
                  </a:ext>
                </a:extLst>
              </a:tr>
              <a:tr h="496678">
                <a:tc>
                  <a:txBody>
                    <a:bodyPr/>
                    <a:lstStyle/>
                    <a:p>
                      <a:r>
                        <a:rPr lang="en-US" dirty="0" smtClean="0"/>
                        <a:t>    Building Fund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4053"/>
                  </a:ext>
                </a:extLst>
              </a:tr>
              <a:tr h="496678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    Debt Service</a:t>
                      </a:r>
                      <a:endParaRPr lang="en-US" u="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dirty="0" smtClean="0"/>
                        <a:t>132,000</a:t>
                      </a:r>
                      <a:endParaRPr lang="en-US" u="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dirty="0" smtClean="0"/>
                        <a:t>-</a:t>
                      </a:r>
                      <a:endParaRPr lang="en-US" u="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dirty="0" smtClean="0"/>
                        <a:t>132,000</a:t>
                      </a:r>
                      <a:endParaRPr lang="en-US" u="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795087"/>
                  </a:ext>
                </a:extLst>
              </a:tr>
              <a:tr h="49667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 Tax Levy</a:t>
                      </a:r>
                      <a:endParaRPr 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5,173,000</a:t>
                      </a:r>
                      <a:endParaRPr 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452,000</a:t>
                      </a:r>
                      <a:endParaRPr 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5,625,000</a:t>
                      </a:r>
                      <a:endParaRPr 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96268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Value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905000"/>
            <a:ext cx="7239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The County assessor assigns market value to each parcel of property, which is further defined by its property class (residential, apartments, commercial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).</a:t>
            </a: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2018 Total Market Value:  $2,569,236,700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8.70% increase over 2017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53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Capacity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676400"/>
            <a:ext cx="739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This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is the percentage of each parcel’s market value, dependent on the class rate assigned by the state. 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0000"/>
              </a:solidFill>
              <a:latin typeface="Calibri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Example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: A home valued at $194,500 classified as a residential homestead has a </a:t>
            </a:r>
            <a:r>
              <a:rPr lang="en-US" sz="2800" u="sng" dirty="0">
                <a:solidFill>
                  <a:srgbClr val="FF0000"/>
                </a:solidFill>
                <a:latin typeface="Calibri"/>
              </a:rPr>
              <a:t>class rate 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of 1.0 percent; tax capacity equals $194,500 less Market Value Exclusion of $19,700; </a:t>
            </a:r>
          </a:p>
          <a:p>
            <a:pPr lvl="5"/>
            <a:r>
              <a:rPr lang="en-US" sz="2800" i="1" dirty="0">
                <a:solidFill>
                  <a:srgbClr val="FF0000"/>
                </a:solidFill>
                <a:latin typeface="Calibri"/>
              </a:rPr>
              <a:t>$174,800 x .01, or </a:t>
            </a:r>
            <a:r>
              <a:rPr lang="en-US" sz="2800" b="1" i="1" u="sng" dirty="0">
                <a:solidFill>
                  <a:srgbClr val="FF0000"/>
                </a:solidFill>
                <a:latin typeface="Calibri"/>
              </a:rPr>
              <a:t>$1,748</a:t>
            </a:r>
            <a:r>
              <a:rPr lang="en-US" sz="2800" i="1" dirty="0">
                <a:solidFill>
                  <a:srgbClr val="FF0000"/>
                </a:solidFill>
                <a:latin typeface="Calibri"/>
              </a:rPr>
              <a:t>.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5217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Rate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7928" y="2057400"/>
            <a:ext cx="7848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Calculated by dividing the City’s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net tax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capacity by the City’s tax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levy (less fiscal disparities), as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set by the City Council. </a:t>
            </a:r>
            <a:endParaRPr lang="en-US" sz="2800" dirty="0" smtClean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$25,988,438 / $4,918,379 = 18.925%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2017 tax rate = 18.969%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39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Tax Calculation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Determined by multiplying the property’s tax capacity by the tax rate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home valued at $194,500 classified as a residential homestead has a class rate of 1.0 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percent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0000"/>
              </a:solidFill>
              <a:latin typeface="Calibri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Tax 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capacity equals $194,500 </a:t>
            </a:r>
            <a:r>
              <a:rPr lang="en-US" sz="1600" i="1" dirty="0">
                <a:solidFill>
                  <a:srgbClr val="FF0000"/>
                </a:solidFill>
                <a:latin typeface="Calibri"/>
              </a:rPr>
              <a:t>less Market Value Exclusion of $</a:t>
            </a:r>
            <a:r>
              <a:rPr lang="en-US" sz="1600" i="1" dirty="0" smtClean="0">
                <a:solidFill>
                  <a:srgbClr val="FF0000"/>
                </a:solidFill>
                <a:latin typeface="Calibri"/>
              </a:rPr>
              <a:t>19,700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0000"/>
              </a:solidFill>
              <a:latin typeface="Calibri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$174,800 x .01, or </a:t>
            </a:r>
            <a:r>
              <a:rPr lang="en-US" sz="2400" b="1" u="sng" dirty="0" smtClean="0">
                <a:solidFill>
                  <a:srgbClr val="FF0000"/>
                </a:solidFill>
                <a:latin typeface="Calibri"/>
              </a:rPr>
              <a:t>$1,748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 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0000"/>
              </a:solidFill>
              <a:latin typeface="Calibri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$1,748 x 18.925% = $330.80</a:t>
            </a:r>
          </a:p>
          <a:p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92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Real Estate Market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City’s overall property valuation increased 8.70% in 2017, as compared to 18.1% total increase over previous four year period, (2013-2016)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Residential valuation overall increased 6.3%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Apartment valuation overall increased 14.4%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Commercial valuation overall increased 11.7%</a:t>
            </a:r>
          </a:p>
        </p:txBody>
      </p:sp>
    </p:spTree>
    <p:extLst>
      <p:ext uri="{BB962C8B-B14F-4D97-AF65-F5344CB8AC3E}">
        <p14:creationId xmlns:p14="http://schemas.microsoft.com/office/powerpoint/2010/main" val="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15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0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9126" y="1185614"/>
            <a:ext cx="2902148" cy="826256"/>
            <a:chOff x="130125" y="313364"/>
            <a:chExt cx="4385468" cy="1248564"/>
          </a:xfrm>
        </p:grpSpPr>
        <p:sp>
          <p:nvSpPr>
            <p:cNvPr id="5" name="Rectangle 4"/>
            <p:cNvSpPr/>
            <p:nvPr/>
          </p:nvSpPr>
          <p:spPr>
            <a:xfrm>
              <a:off x="130125" y="342394"/>
              <a:ext cx="4015242" cy="1200398"/>
            </a:xfrm>
            <a:prstGeom prst="rect">
              <a:avLst/>
            </a:prstGeom>
            <a:noFill/>
          </p:spPr>
          <p:txBody>
            <a:bodyPr wrap="square" lIns="60512" tIns="30256" rIns="60512" bIns="30256">
              <a:spAutoFit/>
            </a:bodyPr>
            <a:lstStyle/>
            <a:p>
              <a:pPr algn="ctr"/>
              <a:r>
                <a:rPr lang="en-US" sz="4765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E95909"/>
                  </a:solidFill>
                </a:rPr>
                <a:t>WB   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20511580">
              <a:off x="1876188" y="929897"/>
              <a:ext cx="1336705" cy="632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18" b="1" dirty="0">
                  <a:latin typeface="Segoe Script" panose="030B0504020000000003" pitchFamily="66" charset="0"/>
                </a:rPr>
                <a:t>area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59210" y="313364"/>
              <a:ext cx="1456383" cy="923477"/>
            </a:xfrm>
            <a:prstGeom prst="rect">
              <a:avLst/>
            </a:prstGeom>
            <a:noFill/>
          </p:spPr>
          <p:txBody>
            <a:bodyPr wrap="none" lIns="60512" tIns="30256" rIns="60512" bIns="30256">
              <a:spAutoFit/>
            </a:bodyPr>
            <a:lstStyle/>
            <a:p>
              <a:pPr algn="ctr"/>
              <a:r>
                <a:rPr lang="en-US" sz="3574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E95909"/>
                  </a:solidFill>
                </a:rPr>
                <a:t>oop</a:t>
              </a:r>
              <a:endParaRPr lang="en-US" sz="357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9590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38569" y="323309"/>
              <a:ext cx="1674495" cy="50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b="1" dirty="0">
                  <a:solidFill>
                    <a:srgbClr val="E95909"/>
                  </a:solidFill>
                  <a:latin typeface="Segoe Script" panose="030B0504020000000003" pitchFamily="66" charset="0"/>
                </a:rPr>
                <a:t>South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95" y="1352646"/>
            <a:ext cx="1768929" cy="5199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85679" y="2400659"/>
            <a:ext cx="8958321" cy="2879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177" dirty="0"/>
              <a:t>Currently</a:t>
            </a:r>
          </a:p>
          <a:p>
            <a:r>
              <a:rPr lang="en-US" sz="2382" dirty="0"/>
              <a:t>Operating South Loop Pilot on Thursdays from 10:00am – 12:30pm</a:t>
            </a:r>
          </a:p>
          <a:p>
            <a:r>
              <a:rPr lang="en-US" sz="2382" dirty="0"/>
              <a:t>Operating three buses so each site will be reached every 20 minutes</a:t>
            </a:r>
          </a:p>
          <a:p>
            <a:r>
              <a:rPr lang="en-US" sz="2382" dirty="0"/>
              <a:t>Stopping at 9 residential facilities and 5 retail centers</a:t>
            </a:r>
          </a:p>
          <a:p>
            <a:r>
              <a:rPr lang="en-US" sz="2382" dirty="0"/>
              <a:t>Experiencing ridership growth!</a:t>
            </a:r>
          </a:p>
          <a:p>
            <a:r>
              <a:rPr lang="en-US" sz="2382" dirty="0"/>
              <a:t>Working out route timing and building confidence in the service</a:t>
            </a:r>
          </a:p>
          <a:p>
            <a:endParaRPr lang="en-US" sz="2118" dirty="0"/>
          </a:p>
        </p:txBody>
      </p:sp>
    </p:spTree>
    <p:extLst>
      <p:ext uri="{BB962C8B-B14F-4D97-AF65-F5344CB8AC3E}">
        <p14:creationId xmlns:p14="http://schemas.microsoft.com/office/powerpoint/2010/main" val="46799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16803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            YEAR	       Median Value       Taxable Value   City’s Tax Impact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	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70318"/>
              </p:ext>
            </p:extLst>
          </p:nvPr>
        </p:nvGraphicFramePr>
        <p:xfrm>
          <a:off x="419100" y="1066800"/>
          <a:ext cx="8153400" cy="5344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2018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208,400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n-lt"/>
                          <a:ea typeface="+mn-ea"/>
                        </a:rPr>
                        <a:t>189,916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359.39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2017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n-lt"/>
                          <a:ea typeface="+mn-ea"/>
                        </a:rPr>
                        <a:t>194,700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n-lt"/>
                          <a:ea typeface="+mn-ea"/>
                        </a:rPr>
                        <a:t>174,983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331.95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2016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n-lt"/>
                          <a:ea typeface="+mn-ea"/>
                        </a:rPr>
                        <a:t>184,700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n-lt"/>
                          <a:ea typeface="+mn-ea"/>
                        </a:rPr>
                        <a:t>164,083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323.08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2015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181,300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160,377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326.64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2014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167,100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144,899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305.77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2013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163,600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141,084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303.27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2012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179,200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158,088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315.23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2011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186,450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186,450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330.11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2010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196,200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196,200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324.12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2009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213,500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213,500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326.70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2008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224,800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224,800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371.46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2007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224,000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224,000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396.61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0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09600"/>
            <a:ext cx="8185971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76" y="457200"/>
            <a:ext cx="8991324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16375"/>
          <a:stretch/>
        </p:blipFill>
        <p:spPr>
          <a:xfrm>
            <a:off x="2366088" y="152400"/>
            <a:ext cx="6760327" cy="6492240"/>
          </a:xfrm>
        </p:spPr>
      </p:pic>
      <p:sp>
        <p:nvSpPr>
          <p:cNvPr id="5" name="TextBox 4"/>
          <p:cNvSpPr txBox="1"/>
          <p:nvPr/>
        </p:nvSpPr>
        <p:spPr>
          <a:xfrm>
            <a:off x="304800" y="533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City of White Bear Lake</a:t>
            </a:r>
          </a:p>
          <a:p>
            <a:pPr algn="ctr"/>
            <a:r>
              <a:rPr lang="en-US" b="1" dirty="0" smtClean="0">
                <a:latin typeface="Cambria" panose="02040503050406030204" pitchFamily="18" charset="0"/>
              </a:rPr>
              <a:t>Tax Levy Comparison – State Wide</a:t>
            </a:r>
          </a:p>
          <a:p>
            <a:pPr algn="ctr"/>
            <a:r>
              <a:rPr lang="en-US" b="1" dirty="0" smtClean="0">
                <a:latin typeface="Cambria" panose="02040503050406030204" pitchFamily="18" charset="0"/>
              </a:rPr>
              <a:t>City Population between</a:t>
            </a:r>
          </a:p>
          <a:p>
            <a:pPr algn="ctr"/>
            <a:r>
              <a:rPr lang="en-US" b="1" dirty="0" smtClean="0">
                <a:latin typeface="Cambria" panose="02040503050406030204" pitchFamily="18" charset="0"/>
              </a:rPr>
              <a:t>16,000 – 37,000 Capita</a:t>
            </a:r>
          </a:p>
          <a:p>
            <a:pPr algn="ctr"/>
            <a:r>
              <a:rPr lang="en-US" b="1" dirty="0" smtClean="0">
                <a:latin typeface="Cambria" panose="02040503050406030204" pitchFamily="18" charset="0"/>
              </a:rPr>
              <a:t>For Fiscal Year 2017</a:t>
            </a:r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1752600"/>
            <a:ext cx="45243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84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239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76" y="457200"/>
            <a:ext cx="8991324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533400"/>
            <a:ext cx="866442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09600"/>
            <a:ext cx="8185971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5" b="7035"/>
          <a:stretch/>
        </p:blipFill>
        <p:spPr bwMode="auto">
          <a:xfrm>
            <a:off x="5658" y="904451"/>
            <a:ext cx="9156724" cy="4925961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2159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8230771" y="3767853"/>
            <a:ext cx="748018" cy="6891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081721" y="4559779"/>
            <a:ext cx="990177" cy="48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8073207" y="4457036"/>
            <a:ext cx="158622" cy="93731"/>
          </a:xfrm>
          <a:custGeom>
            <a:avLst/>
            <a:gdLst>
              <a:gd name="connsiteX0" fmla="*/ 205274 w 205274"/>
              <a:gd name="connsiteY0" fmla="*/ 0 h 121298"/>
              <a:gd name="connsiteX1" fmla="*/ 0 w 205274"/>
              <a:gd name="connsiteY1" fmla="*/ 121298 h 121298"/>
              <a:gd name="connsiteX2" fmla="*/ 0 w 205274"/>
              <a:gd name="connsiteY2" fmla="*/ 121298 h 12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274" h="121298">
                <a:moveTo>
                  <a:pt x="205274" y="0"/>
                </a:moveTo>
                <a:lnTo>
                  <a:pt x="0" y="121298"/>
                </a:lnTo>
                <a:lnTo>
                  <a:pt x="0" y="121298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407200" y="3563181"/>
            <a:ext cx="175439" cy="745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294482" y="3635092"/>
            <a:ext cx="117985" cy="1234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216520" y="3741947"/>
            <a:ext cx="83498" cy="7818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47352" y="4514037"/>
            <a:ext cx="2569169" cy="3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47352" y="4622258"/>
            <a:ext cx="2869586" cy="36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14851" y="4618068"/>
            <a:ext cx="83516" cy="1069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595055" y="4723798"/>
            <a:ext cx="1123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699607" y="4723817"/>
            <a:ext cx="1" cy="4680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699606" y="5184488"/>
            <a:ext cx="624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762074" y="4660623"/>
            <a:ext cx="0" cy="5312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643193" y="4667545"/>
            <a:ext cx="12257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3598512" y="4618591"/>
            <a:ext cx="48064" cy="489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605858" y="4622269"/>
            <a:ext cx="4626429" cy="18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225878" y="3911174"/>
            <a:ext cx="747795" cy="7109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7085896" y="3628477"/>
            <a:ext cx="1" cy="9421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235131" y="3628483"/>
            <a:ext cx="856195" cy="2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6233213" y="2641687"/>
            <a:ext cx="1906" cy="999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84034" y="2648303"/>
            <a:ext cx="1647414" cy="49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584037" y="2315067"/>
            <a:ext cx="1" cy="344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234537" y="1390571"/>
            <a:ext cx="658241" cy="931704"/>
          </a:xfrm>
          <a:custGeom>
            <a:avLst/>
            <a:gdLst>
              <a:gd name="connsiteX0" fmla="*/ 531845 w 908726"/>
              <a:gd name="connsiteY0" fmla="*/ 1120192 h 1120192"/>
              <a:gd name="connsiteX1" fmla="*/ 821094 w 908726"/>
              <a:gd name="connsiteY1" fmla="*/ 1008225 h 1120192"/>
              <a:gd name="connsiteX2" fmla="*/ 886408 w 908726"/>
              <a:gd name="connsiteY2" fmla="*/ 802951 h 1120192"/>
              <a:gd name="connsiteX3" fmla="*/ 905069 w 908726"/>
              <a:gd name="connsiteY3" fmla="*/ 625670 h 1120192"/>
              <a:gd name="connsiteX4" fmla="*/ 821094 w 908726"/>
              <a:gd name="connsiteY4" fmla="*/ 401735 h 1120192"/>
              <a:gd name="connsiteX5" fmla="*/ 690465 w 908726"/>
              <a:gd name="connsiteY5" fmla="*/ 168470 h 1120192"/>
              <a:gd name="connsiteX6" fmla="*/ 494522 w 908726"/>
              <a:gd name="connsiteY6" fmla="*/ 9849 h 1120192"/>
              <a:gd name="connsiteX7" fmla="*/ 307910 w 908726"/>
              <a:gd name="connsiteY7" fmla="*/ 19180 h 1120192"/>
              <a:gd name="connsiteX8" fmla="*/ 130628 w 908726"/>
              <a:gd name="connsiteY8" fmla="*/ 37841 h 1120192"/>
              <a:gd name="connsiteX9" fmla="*/ 0 w 908726"/>
              <a:gd name="connsiteY9" fmla="*/ 103155 h 1120192"/>
              <a:gd name="connsiteX0" fmla="*/ 531845 w 908726"/>
              <a:gd name="connsiteY0" fmla="*/ 1127314 h 1127314"/>
              <a:gd name="connsiteX1" fmla="*/ 821094 w 908726"/>
              <a:gd name="connsiteY1" fmla="*/ 1015347 h 1127314"/>
              <a:gd name="connsiteX2" fmla="*/ 886408 w 908726"/>
              <a:gd name="connsiteY2" fmla="*/ 810073 h 1127314"/>
              <a:gd name="connsiteX3" fmla="*/ 905069 w 908726"/>
              <a:gd name="connsiteY3" fmla="*/ 632792 h 1127314"/>
              <a:gd name="connsiteX4" fmla="*/ 821094 w 908726"/>
              <a:gd name="connsiteY4" fmla="*/ 408857 h 1127314"/>
              <a:gd name="connsiteX5" fmla="*/ 690465 w 908726"/>
              <a:gd name="connsiteY5" fmla="*/ 175592 h 1127314"/>
              <a:gd name="connsiteX6" fmla="*/ 494522 w 908726"/>
              <a:gd name="connsiteY6" fmla="*/ 16971 h 1127314"/>
              <a:gd name="connsiteX7" fmla="*/ 298579 w 908726"/>
              <a:gd name="connsiteY7" fmla="*/ 7641 h 1127314"/>
              <a:gd name="connsiteX8" fmla="*/ 130628 w 908726"/>
              <a:gd name="connsiteY8" fmla="*/ 44963 h 1127314"/>
              <a:gd name="connsiteX9" fmla="*/ 0 w 908726"/>
              <a:gd name="connsiteY9" fmla="*/ 110277 h 1127314"/>
              <a:gd name="connsiteX0" fmla="*/ 531845 w 894572"/>
              <a:gd name="connsiteY0" fmla="*/ 1127314 h 1127314"/>
              <a:gd name="connsiteX1" fmla="*/ 821094 w 894572"/>
              <a:gd name="connsiteY1" fmla="*/ 1015347 h 1127314"/>
              <a:gd name="connsiteX2" fmla="*/ 886408 w 894572"/>
              <a:gd name="connsiteY2" fmla="*/ 810073 h 1127314"/>
              <a:gd name="connsiteX3" fmla="*/ 886408 w 894572"/>
              <a:gd name="connsiteY3" fmla="*/ 623462 h 1127314"/>
              <a:gd name="connsiteX4" fmla="*/ 821094 w 894572"/>
              <a:gd name="connsiteY4" fmla="*/ 408857 h 1127314"/>
              <a:gd name="connsiteX5" fmla="*/ 690465 w 894572"/>
              <a:gd name="connsiteY5" fmla="*/ 175592 h 1127314"/>
              <a:gd name="connsiteX6" fmla="*/ 494522 w 894572"/>
              <a:gd name="connsiteY6" fmla="*/ 16971 h 1127314"/>
              <a:gd name="connsiteX7" fmla="*/ 298579 w 894572"/>
              <a:gd name="connsiteY7" fmla="*/ 7641 h 1127314"/>
              <a:gd name="connsiteX8" fmla="*/ 130628 w 894572"/>
              <a:gd name="connsiteY8" fmla="*/ 44963 h 1127314"/>
              <a:gd name="connsiteX9" fmla="*/ 0 w 894572"/>
              <a:gd name="connsiteY9" fmla="*/ 110277 h 1127314"/>
              <a:gd name="connsiteX0" fmla="*/ 541176 w 903903"/>
              <a:gd name="connsiteY0" fmla="*/ 1127314 h 1127314"/>
              <a:gd name="connsiteX1" fmla="*/ 830425 w 903903"/>
              <a:gd name="connsiteY1" fmla="*/ 1015347 h 1127314"/>
              <a:gd name="connsiteX2" fmla="*/ 895739 w 903903"/>
              <a:gd name="connsiteY2" fmla="*/ 810073 h 1127314"/>
              <a:gd name="connsiteX3" fmla="*/ 895739 w 903903"/>
              <a:gd name="connsiteY3" fmla="*/ 623462 h 1127314"/>
              <a:gd name="connsiteX4" fmla="*/ 830425 w 903903"/>
              <a:gd name="connsiteY4" fmla="*/ 408857 h 1127314"/>
              <a:gd name="connsiteX5" fmla="*/ 699796 w 903903"/>
              <a:gd name="connsiteY5" fmla="*/ 175592 h 1127314"/>
              <a:gd name="connsiteX6" fmla="*/ 503853 w 903903"/>
              <a:gd name="connsiteY6" fmla="*/ 16971 h 1127314"/>
              <a:gd name="connsiteX7" fmla="*/ 307910 w 903903"/>
              <a:gd name="connsiteY7" fmla="*/ 7641 h 1127314"/>
              <a:gd name="connsiteX8" fmla="*/ 139959 w 903903"/>
              <a:gd name="connsiteY8" fmla="*/ 44963 h 1127314"/>
              <a:gd name="connsiteX9" fmla="*/ 0 w 903903"/>
              <a:gd name="connsiteY9" fmla="*/ 119608 h 1127314"/>
              <a:gd name="connsiteX0" fmla="*/ 541176 w 935319"/>
              <a:gd name="connsiteY0" fmla="*/ 1127314 h 1127314"/>
              <a:gd name="connsiteX1" fmla="*/ 830425 w 935319"/>
              <a:gd name="connsiteY1" fmla="*/ 1015347 h 1127314"/>
              <a:gd name="connsiteX2" fmla="*/ 933062 w 935319"/>
              <a:gd name="connsiteY2" fmla="*/ 810073 h 1127314"/>
              <a:gd name="connsiteX3" fmla="*/ 895739 w 935319"/>
              <a:gd name="connsiteY3" fmla="*/ 623462 h 1127314"/>
              <a:gd name="connsiteX4" fmla="*/ 830425 w 935319"/>
              <a:gd name="connsiteY4" fmla="*/ 408857 h 1127314"/>
              <a:gd name="connsiteX5" fmla="*/ 699796 w 935319"/>
              <a:gd name="connsiteY5" fmla="*/ 175592 h 1127314"/>
              <a:gd name="connsiteX6" fmla="*/ 503853 w 935319"/>
              <a:gd name="connsiteY6" fmla="*/ 16971 h 1127314"/>
              <a:gd name="connsiteX7" fmla="*/ 307910 w 935319"/>
              <a:gd name="connsiteY7" fmla="*/ 7641 h 1127314"/>
              <a:gd name="connsiteX8" fmla="*/ 139959 w 935319"/>
              <a:gd name="connsiteY8" fmla="*/ 44963 h 1127314"/>
              <a:gd name="connsiteX9" fmla="*/ 0 w 935319"/>
              <a:gd name="connsiteY9" fmla="*/ 119608 h 1127314"/>
              <a:gd name="connsiteX0" fmla="*/ 541176 w 938593"/>
              <a:gd name="connsiteY0" fmla="*/ 1127314 h 1127314"/>
              <a:gd name="connsiteX1" fmla="*/ 830425 w 938593"/>
              <a:gd name="connsiteY1" fmla="*/ 1015347 h 1127314"/>
              <a:gd name="connsiteX2" fmla="*/ 933062 w 938593"/>
              <a:gd name="connsiteY2" fmla="*/ 810073 h 1127314"/>
              <a:gd name="connsiteX3" fmla="*/ 895739 w 938593"/>
              <a:gd name="connsiteY3" fmla="*/ 623462 h 1127314"/>
              <a:gd name="connsiteX4" fmla="*/ 830425 w 938593"/>
              <a:gd name="connsiteY4" fmla="*/ 408857 h 1127314"/>
              <a:gd name="connsiteX5" fmla="*/ 699796 w 938593"/>
              <a:gd name="connsiteY5" fmla="*/ 175592 h 1127314"/>
              <a:gd name="connsiteX6" fmla="*/ 503853 w 938593"/>
              <a:gd name="connsiteY6" fmla="*/ 16971 h 1127314"/>
              <a:gd name="connsiteX7" fmla="*/ 307910 w 938593"/>
              <a:gd name="connsiteY7" fmla="*/ 7641 h 1127314"/>
              <a:gd name="connsiteX8" fmla="*/ 139959 w 938593"/>
              <a:gd name="connsiteY8" fmla="*/ 44963 h 1127314"/>
              <a:gd name="connsiteX9" fmla="*/ 0 w 938593"/>
              <a:gd name="connsiteY9" fmla="*/ 119608 h 1127314"/>
              <a:gd name="connsiteX0" fmla="*/ 541176 w 933140"/>
              <a:gd name="connsiteY0" fmla="*/ 1127314 h 1127314"/>
              <a:gd name="connsiteX1" fmla="*/ 830425 w 933140"/>
              <a:gd name="connsiteY1" fmla="*/ 1015347 h 1127314"/>
              <a:gd name="connsiteX2" fmla="*/ 933062 w 933140"/>
              <a:gd name="connsiteY2" fmla="*/ 810073 h 1127314"/>
              <a:gd name="connsiteX3" fmla="*/ 895739 w 933140"/>
              <a:gd name="connsiteY3" fmla="*/ 623462 h 1127314"/>
              <a:gd name="connsiteX4" fmla="*/ 830425 w 933140"/>
              <a:gd name="connsiteY4" fmla="*/ 408857 h 1127314"/>
              <a:gd name="connsiteX5" fmla="*/ 699796 w 933140"/>
              <a:gd name="connsiteY5" fmla="*/ 175592 h 1127314"/>
              <a:gd name="connsiteX6" fmla="*/ 503853 w 933140"/>
              <a:gd name="connsiteY6" fmla="*/ 16971 h 1127314"/>
              <a:gd name="connsiteX7" fmla="*/ 307910 w 933140"/>
              <a:gd name="connsiteY7" fmla="*/ 7641 h 1127314"/>
              <a:gd name="connsiteX8" fmla="*/ 139959 w 933140"/>
              <a:gd name="connsiteY8" fmla="*/ 44963 h 1127314"/>
              <a:gd name="connsiteX9" fmla="*/ 0 w 933140"/>
              <a:gd name="connsiteY9" fmla="*/ 119608 h 1127314"/>
              <a:gd name="connsiteX0" fmla="*/ 541176 w 936571"/>
              <a:gd name="connsiteY0" fmla="*/ 1127314 h 1127314"/>
              <a:gd name="connsiteX1" fmla="*/ 830425 w 936571"/>
              <a:gd name="connsiteY1" fmla="*/ 1015347 h 1127314"/>
              <a:gd name="connsiteX2" fmla="*/ 933062 w 936571"/>
              <a:gd name="connsiteY2" fmla="*/ 810073 h 1127314"/>
              <a:gd name="connsiteX3" fmla="*/ 905070 w 936571"/>
              <a:gd name="connsiteY3" fmla="*/ 623462 h 1127314"/>
              <a:gd name="connsiteX4" fmla="*/ 830425 w 936571"/>
              <a:gd name="connsiteY4" fmla="*/ 408857 h 1127314"/>
              <a:gd name="connsiteX5" fmla="*/ 699796 w 936571"/>
              <a:gd name="connsiteY5" fmla="*/ 175592 h 1127314"/>
              <a:gd name="connsiteX6" fmla="*/ 503853 w 936571"/>
              <a:gd name="connsiteY6" fmla="*/ 16971 h 1127314"/>
              <a:gd name="connsiteX7" fmla="*/ 307910 w 936571"/>
              <a:gd name="connsiteY7" fmla="*/ 7641 h 1127314"/>
              <a:gd name="connsiteX8" fmla="*/ 139959 w 936571"/>
              <a:gd name="connsiteY8" fmla="*/ 44963 h 1127314"/>
              <a:gd name="connsiteX9" fmla="*/ 0 w 936571"/>
              <a:gd name="connsiteY9" fmla="*/ 119608 h 1127314"/>
              <a:gd name="connsiteX0" fmla="*/ 541176 w 938488"/>
              <a:gd name="connsiteY0" fmla="*/ 1127314 h 1127314"/>
              <a:gd name="connsiteX1" fmla="*/ 830425 w 938488"/>
              <a:gd name="connsiteY1" fmla="*/ 1015347 h 1127314"/>
              <a:gd name="connsiteX2" fmla="*/ 933062 w 938488"/>
              <a:gd name="connsiteY2" fmla="*/ 810073 h 1127314"/>
              <a:gd name="connsiteX3" fmla="*/ 914401 w 938488"/>
              <a:gd name="connsiteY3" fmla="*/ 623462 h 1127314"/>
              <a:gd name="connsiteX4" fmla="*/ 830425 w 938488"/>
              <a:gd name="connsiteY4" fmla="*/ 408857 h 1127314"/>
              <a:gd name="connsiteX5" fmla="*/ 699796 w 938488"/>
              <a:gd name="connsiteY5" fmla="*/ 175592 h 1127314"/>
              <a:gd name="connsiteX6" fmla="*/ 503853 w 938488"/>
              <a:gd name="connsiteY6" fmla="*/ 16971 h 1127314"/>
              <a:gd name="connsiteX7" fmla="*/ 307910 w 938488"/>
              <a:gd name="connsiteY7" fmla="*/ 7641 h 1127314"/>
              <a:gd name="connsiteX8" fmla="*/ 139959 w 938488"/>
              <a:gd name="connsiteY8" fmla="*/ 44963 h 1127314"/>
              <a:gd name="connsiteX9" fmla="*/ 0 w 938488"/>
              <a:gd name="connsiteY9" fmla="*/ 119608 h 1127314"/>
              <a:gd name="connsiteX0" fmla="*/ 559837 w 957149"/>
              <a:gd name="connsiteY0" fmla="*/ 1127314 h 1127314"/>
              <a:gd name="connsiteX1" fmla="*/ 849086 w 957149"/>
              <a:gd name="connsiteY1" fmla="*/ 1015347 h 1127314"/>
              <a:gd name="connsiteX2" fmla="*/ 951723 w 957149"/>
              <a:gd name="connsiteY2" fmla="*/ 810073 h 1127314"/>
              <a:gd name="connsiteX3" fmla="*/ 933062 w 957149"/>
              <a:gd name="connsiteY3" fmla="*/ 623462 h 1127314"/>
              <a:gd name="connsiteX4" fmla="*/ 849086 w 957149"/>
              <a:gd name="connsiteY4" fmla="*/ 408857 h 1127314"/>
              <a:gd name="connsiteX5" fmla="*/ 718457 w 957149"/>
              <a:gd name="connsiteY5" fmla="*/ 175592 h 1127314"/>
              <a:gd name="connsiteX6" fmla="*/ 522514 w 957149"/>
              <a:gd name="connsiteY6" fmla="*/ 16971 h 1127314"/>
              <a:gd name="connsiteX7" fmla="*/ 326571 w 957149"/>
              <a:gd name="connsiteY7" fmla="*/ 7641 h 1127314"/>
              <a:gd name="connsiteX8" fmla="*/ 158620 w 957149"/>
              <a:gd name="connsiteY8" fmla="*/ 44963 h 1127314"/>
              <a:gd name="connsiteX9" fmla="*/ 0 w 957149"/>
              <a:gd name="connsiteY9" fmla="*/ 138269 h 1127314"/>
              <a:gd name="connsiteX0" fmla="*/ 531845 w 929157"/>
              <a:gd name="connsiteY0" fmla="*/ 1127314 h 1127314"/>
              <a:gd name="connsiteX1" fmla="*/ 821094 w 929157"/>
              <a:gd name="connsiteY1" fmla="*/ 1015347 h 1127314"/>
              <a:gd name="connsiteX2" fmla="*/ 923731 w 929157"/>
              <a:gd name="connsiteY2" fmla="*/ 810073 h 1127314"/>
              <a:gd name="connsiteX3" fmla="*/ 905070 w 929157"/>
              <a:gd name="connsiteY3" fmla="*/ 623462 h 1127314"/>
              <a:gd name="connsiteX4" fmla="*/ 821094 w 929157"/>
              <a:gd name="connsiteY4" fmla="*/ 408857 h 1127314"/>
              <a:gd name="connsiteX5" fmla="*/ 690465 w 929157"/>
              <a:gd name="connsiteY5" fmla="*/ 175592 h 1127314"/>
              <a:gd name="connsiteX6" fmla="*/ 494522 w 929157"/>
              <a:gd name="connsiteY6" fmla="*/ 16971 h 1127314"/>
              <a:gd name="connsiteX7" fmla="*/ 298579 w 929157"/>
              <a:gd name="connsiteY7" fmla="*/ 7641 h 1127314"/>
              <a:gd name="connsiteX8" fmla="*/ 130628 w 929157"/>
              <a:gd name="connsiteY8" fmla="*/ 44963 h 1127314"/>
              <a:gd name="connsiteX9" fmla="*/ 0 w 929157"/>
              <a:gd name="connsiteY9" fmla="*/ 138269 h 1127314"/>
              <a:gd name="connsiteX0" fmla="*/ 559837 w 957149"/>
              <a:gd name="connsiteY0" fmla="*/ 1127314 h 1127314"/>
              <a:gd name="connsiteX1" fmla="*/ 849086 w 957149"/>
              <a:gd name="connsiteY1" fmla="*/ 1015347 h 1127314"/>
              <a:gd name="connsiteX2" fmla="*/ 951723 w 957149"/>
              <a:gd name="connsiteY2" fmla="*/ 810073 h 1127314"/>
              <a:gd name="connsiteX3" fmla="*/ 933062 w 957149"/>
              <a:gd name="connsiteY3" fmla="*/ 623462 h 1127314"/>
              <a:gd name="connsiteX4" fmla="*/ 849086 w 957149"/>
              <a:gd name="connsiteY4" fmla="*/ 408857 h 1127314"/>
              <a:gd name="connsiteX5" fmla="*/ 718457 w 957149"/>
              <a:gd name="connsiteY5" fmla="*/ 175592 h 1127314"/>
              <a:gd name="connsiteX6" fmla="*/ 522514 w 957149"/>
              <a:gd name="connsiteY6" fmla="*/ 16971 h 1127314"/>
              <a:gd name="connsiteX7" fmla="*/ 326571 w 957149"/>
              <a:gd name="connsiteY7" fmla="*/ 7641 h 1127314"/>
              <a:gd name="connsiteX8" fmla="*/ 158620 w 957149"/>
              <a:gd name="connsiteY8" fmla="*/ 44963 h 1127314"/>
              <a:gd name="connsiteX9" fmla="*/ 0 w 957149"/>
              <a:gd name="connsiteY9" fmla="*/ 138269 h 1127314"/>
              <a:gd name="connsiteX0" fmla="*/ 559837 w 957149"/>
              <a:gd name="connsiteY0" fmla="*/ 1130301 h 1130301"/>
              <a:gd name="connsiteX1" fmla="*/ 849086 w 957149"/>
              <a:gd name="connsiteY1" fmla="*/ 1018334 h 1130301"/>
              <a:gd name="connsiteX2" fmla="*/ 951723 w 957149"/>
              <a:gd name="connsiteY2" fmla="*/ 813060 h 1130301"/>
              <a:gd name="connsiteX3" fmla="*/ 933062 w 957149"/>
              <a:gd name="connsiteY3" fmla="*/ 626449 h 1130301"/>
              <a:gd name="connsiteX4" fmla="*/ 849086 w 957149"/>
              <a:gd name="connsiteY4" fmla="*/ 411844 h 1130301"/>
              <a:gd name="connsiteX5" fmla="*/ 718457 w 957149"/>
              <a:gd name="connsiteY5" fmla="*/ 178579 h 1130301"/>
              <a:gd name="connsiteX6" fmla="*/ 522514 w 957149"/>
              <a:gd name="connsiteY6" fmla="*/ 19958 h 1130301"/>
              <a:gd name="connsiteX7" fmla="*/ 326571 w 957149"/>
              <a:gd name="connsiteY7" fmla="*/ 10628 h 1130301"/>
              <a:gd name="connsiteX8" fmla="*/ 91945 w 957149"/>
              <a:gd name="connsiteY8" fmla="*/ 9850 h 1130301"/>
              <a:gd name="connsiteX9" fmla="*/ 0 w 957149"/>
              <a:gd name="connsiteY9" fmla="*/ 141256 h 1130301"/>
              <a:gd name="connsiteX0" fmla="*/ 559837 w 957149"/>
              <a:gd name="connsiteY0" fmla="*/ 1148471 h 1148471"/>
              <a:gd name="connsiteX1" fmla="*/ 849086 w 957149"/>
              <a:gd name="connsiteY1" fmla="*/ 1036504 h 1148471"/>
              <a:gd name="connsiteX2" fmla="*/ 951723 w 957149"/>
              <a:gd name="connsiteY2" fmla="*/ 831230 h 1148471"/>
              <a:gd name="connsiteX3" fmla="*/ 933062 w 957149"/>
              <a:gd name="connsiteY3" fmla="*/ 644619 h 1148471"/>
              <a:gd name="connsiteX4" fmla="*/ 849086 w 957149"/>
              <a:gd name="connsiteY4" fmla="*/ 430014 h 1148471"/>
              <a:gd name="connsiteX5" fmla="*/ 718457 w 957149"/>
              <a:gd name="connsiteY5" fmla="*/ 196749 h 1148471"/>
              <a:gd name="connsiteX6" fmla="*/ 522514 w 957149"/>
              <a:gd name="connsiteY6" fmla="*/ 38128 h 1148471"/>
              <a:gd name="connsiteX7" fmla="*/ 317046 w 957149"/>
              <a:gd name="connsiteY7" fmla="*/ 223 h 1148471"/>
              <a:gd name="connsiteX8" fmla="*/ 91945 w 957149"/>
              <a:gd name="connsiteY8" fmla="*/ 28020 h 1148471"/>
              <a:gd name="connsiteX9" fmla="*/ 0 w 957149"/>
              <a:gd name="connsiteY9" fmla="*/ 159426 h 1148471"/>
              <a:gd name="connsiteX0" fmla="*/ 559837 w 957149"/>
              <a:gd name="connsiteY0" fmla="*/ 1162403 h 1162403"/>
              <a:gd name="connsiteX1" fmla="*/ 849086 w 957149"/>
              <a:gd name="connsiteY1" fmla="*/ 1050436 h 1162403"/>
              <a:gd name="connsiteX2" fmla="*/ 951723 w 957149"/>
              <a:gd name="connsiteY2" fmla="*/ 845162 h 1162403"/>
              <a:gd name="connsiteX3" fmla="*/ 933062 w 957149"/>
              <a:gd name="connsiteY3" fmla="*/ 658551 h 1162403"/>
              <a:gd name="connsiteX4" fmla="*/ 849086 w 957149"/>
              <a:gd name="connsiteY4" fmla="*/ 443946 h 1162403"/>
              <a:gd name="connsiteX5" fmla="*/ 718457 w 957149"/>
              <a:gd name="connsiteY5" fmla="*/ 210681 h 1162403"/>
              <a:gd name="connsiteX6" fmla="*/ 522514 w 957149"/>
              <a:gd name="connsiteY6" fmla="*/ 52060 h 1162403"/>
              <a:gd name="connsiteX7" fmla="*/ 317046 w 957149"/>
              <a:gd name="connsiteY7" fmla="*/ 14155 h 1162403"/>
              <a:gd name="connsiteX8" fmla="*/ 91945 w 957149"/>
              <a:gd name="connsiteY8" fmla="*/ 41952 h 1162403"/>
              <a:gd name="connsiteX9" fmla="*/ 0 w 957149"/>
              <a:gd name="connsiteY9" fmla="*/ 173358 h 1162403"/>
              <a:gd name="connsiteX0" fmla="*/ 559837 w 957149"/>
              <a:gd name="connsiteY0" fmla="*/ 1187501 h 1187501"/>
              <a:gd name="connsiteX1" fmla="*/ 849086 w 957149"/>
              <a:gd name="connsiteY1" fmla="*/ 1075534 h 1187501"/>
              <a:gd name="connsiteX2" fmla="*/ 951723 w 957149"/>
              <a:gd name="connsiteY2" fmla="*/ 870260 h 1187501"/>
              <a:gd name="connsiteX3" fmla="*/ 933062 w 957149"/>
              <a:gd name="connsiteY3" fmla="*/ 683649 h 1187501"/>
              <a:gd name="connsiteX4" fmla="*/ 849086 w 957149"/>
              <a:gd name="connsiteY4" fmla="*/ 469044 h 1187501"/>
              <a:gd name="connsiteX5" fmla="*/ 718457 w 957149"/>
              <a:gd name="connsiteY5" fmla="*/ 235779 h 1187501"/>
              <a:gd name="connsiteX6" fmla="*/ 522514 w 957149"/>
              <a:gd name="connsiteY6" fmla="*/ 77158 h 1187501"/>
              <a:gd name="connsiteX7" fmla="*/ 278946 w 957149"/>
              <a:gd name="connsiteY7" fmla="*/ 10678 h 1187501"/>
              <a:gd name="connsiteX8" fmla="*/ 91945 w 957149"/>
              <a:gd name="connsiteY8" fmla="*/ 67050 h 1187501"/>
              <a:gd name="connsiteX9" fmla="*/ 0 w 957149"/>
              <a:gd name="connsiteY9" fmla="*/ 198456 h 1187501"/>
              <a:gd name="connsiteX0" fmla="*/ 559837 w 957149"/>
              <a:gd name="connsiteY0" fmla="*/ 1177691 h 1177691"/>
              <a:gd name="connsiteX1" fmla="*/ 849086 w 957149"/>
              <a:gd name="connsiteY1" fmla="*/ 1065724 h 1177691"/>
              <a:gd name="connsiteX2" fmla="*/ 951723 w 957149"/>
              <a:gd name="connsiteY2" fmla="*/ 860450 h 1177691"/>
              <a:gd name="connsiteX3" fmla="*/ 933062 w 957149"/>
              <a:gd name="connsiteY3" fmla="*/ 673839 h 1177691"/>
              <a:gd name="connsiteX4" fmla="*/ 849086 w 957149"/>
              <a:gd name="connsiteY4" fmla="*/ 459234 h 1177691"/>
              <a:gd name="connsiteX5" fmla="*/ 718457 w 957149"/>
              <a:gd name="connsiteY5" fmla="*/ 225969 h 1177691"/>
              <a:gd name="connsiteX6" fmla="*/ 551089 w 957149"/>
              <a:gd name="connsiteY6" fmla="*/ 38773 h 1177691"/>
              <a:gd name="connsiteX7" fmla="*/ 278946 w 957149"/>
              <a:gd name="connsiteY7" fmla="*/ 868 h 1177691"/>
              <a:gd name="connsiteX8" fmla="*/ 91945 w 957149"/>
              <a:gd name="connsiteY8" fmla="*/ 57240 h 1177691"/>
              <a:gd name="connsiteX9" fmla="*/ 0 w 957149"/>
              <a:gd name="connsiteY9" fmla="*/ 188646 h 1177691"/>
              <a:gd name="connsiteX0" fmla="*/ 559837 w 957149"/>
              <a:gd name="connsiteY0" fmla="*/ 1177422 h 1177422"/>
              <a:gd name="connsiteX1" fmla="*/ 849086 w 957149"/>
              <a:gd name="connsiteY1" fmla="*/ 1065455 h 1177422"/>
              <a:gd name="connsiteX2" fmla="*/ 951723 w 957149"/>
              <a:gd name="connsiteY2" fmla="*/ 860181 h 1177422"/>
              <a:gd name="connsiteX3" fmla="*/ 933062 w 957149"/>
              <a:gd name="connsiteY3" fmla="*/ 673570 h 1177422"/>
              <a:gd name="connsiteX4" fmla="*/ 849086 w 957149"/>
              <a:gd name="connsiteY4" fmla="*/ 458965 h 1177422"/>
              <a:gd name="connsiteX5" fmla="*/ 737507 w 957149"/>
              <a:gd name="connsiteY5" fmla="*/ 197125 h 1177422"/>
              <a:gd name="connsiteX6" fmla="*/ 551089 w 957149"/>
              <a:gd name="connsiteY6" fmla="*/ 38504 h 1177422"/>
              <a:gd name="connsiteX7" fmla="*/ 278946 w 957149"/>
              <a:gd name="connsiteY7" fmla="*/ 599 h 1177422"/>
              <a:gd name="connsiteX8" fmla="*/ 91945 w 957149"/>
              <a:gd name="connsiteY8" fmla="*/ 56971 h 1177422"/>
              <a:gd name="connsiteX9" fmla="*/ 0 w 957149"/>
              <a:gd name="connsiteY9" fmla="*/ 188377 h 1177422"/>
              <a:gd name="connsiteX0" fmla="*/ 559837 w 957149"/>
              <a:gd name="connsiteY0" fmla="*/ 1182342 h 1182342"/>
              <a:gd name="connsiteX1" fmla="*/ 849086 w 957149"/>
              <a:gd name="connsiteY1" fmla="*/ 1070375 h 1182342"/>
              <a:gd name="connsiteX2" fmla="*/ 951723 w 957149"/>
              <a:gd name="connsiteY2" fmla="*/ 865101 h 1182342"/>
              <a:gd name="connsiteX3" fmla="*/ 933062 w 957149"/>
              <a:gd name="connsiteY3" fmla="*/ 678490 h 1182342"/>
              <a:gd name="connsiteX4" fmla="*/ 849086 w 957149"/>
              <a:gd name="connsiteY4" fmla="*/ 463885 h 1182342"/>
              <a:gd name="connsiteX5" fmla="*/ 737507 w 957149"/>
              <a:gd name="connsiteY5" fmla="*/ 202045 h 1182342"/>
              <a:gd name="connsiteX6" fmla="*/ 551089 w 957149"/>
              <a:gd name="connsiteY6" fmla="*/ 24374 h 1182342"/>
              <a:gd name="connsiteX7" fmla="*/ 278946 w 957149"/>
              <a:gd name="connsiteY7" fmla="*/ 5519 h 1182342"/>
              <a:gd name="connsiteX8" fmla="*/ 91945 w 957149"/>
              <a:gd name="connsiteY8" fmla="*/ 61891 h 1182342"/>
              <a:gd name="connsiteX9" fmla="*/ 0 w 957149"/>
              <a:gd name="connsiteY9" fmla="*/ 193297 h 1182342"/>
              <a:gd name="connsiteX0" fmla="*/ 559837 w 957149"/>
              <a:gd name="connsiteY0" fmla="*/ 1206708 h 1206708"/>
              <a:gd name="connsiteX1" fmla="*/ 849086 w 957149"/>
              <a:gd name="connsiteY1" fmla="*/ 1094741 h 1206708"/>
              <a:gd name="connsiteX2" fmla="*/ 951723 w 957149"/>
              <a:gd name="connsiteY2" fmla="*/ 889467 h 1206708"/>
              <a:gd name="connsiteX3" fmla="*/ 933062 w 957149"/>
              <a:gd name="connsiteY3" fmla="*/ 702856 h 1206708"/>
              <a:gd name="connsiteX4" fmla="*/ 849086 w 957149"/>
              <a:gd name="connsiteY4" fmla="*/ 488251 h 1206708"/>
              <a:gd name="connsiteX5" fmla="*/ 737507 w 957149"/>
              <a:gd name="connsiteY5" fmla="*/ 226411 h 1206708"/>
              <a:gd name="connsiteX6" fmla="*/ 551089 w 957149"/>
              <a:gd name="connsiteY6" fmla="*/ 48740 h 1206708"/>
              <a:gd name="connsiteX7" fmla="*/ 278946 w 957149"/>
              <a:gd name="connsiteY7" fmla="*/ 1310 h 1206708"/>
              <a:gd name="connsiteX8" fmla="*/ 91945 w 957149"/>
              <a:gd name="connsiteY8" fmla="*/ 86257 h 1206708"/>
              <a:gd name="connsiteX9" fmla="*/ 0 w 957149"/>
              <a:gd name="connsiteY9" fmla="*/ 217663 h 1206708"/>
              <a:gd name="connsiteX0" fmla="*/ 559837 w 957149"/>
              <a:gd name="connsiteY0" fmla="*/ 1205834 h 1205834"/>
              <a:gd name="connsiteX1" fmla="*/ 849086 w 957149"/>
              <a:gd name="connsiteY1" fmla="*/ 1093867 h 1205834"/>
              <a:gd name="connsiteX2" fmla="*/ 951723 w 957149"/>
              <a:gd name="connsiteY2" fmla="*/ 888593 h 1205834"/>
              <a:gd name="connsiteX3" fmla="*/ 933062 w 957149"/>
              <a:gd name="connsiteY3" fmla="*/ 701982 h 1205834"/>
              <a:gd name="connsiteX4" fmla="*/ 849086 w 957149"/>
              <a:gd name="connsiteY4" fmla="*/ 487377 h 1205834"/>
              <a:gd name="connsiteX5" fmla="*/ 737507 w 957149"/>
              <a:gd name="connsiteY5" fmla="*/ 225537 h 1205834"/>
              <a:gd name="connsiteX6" fmla="*/ 551089 w 957149"/>
              <a:gd name="connsiteY6" fmla="*/ 47866 h 1205834"/>
              <a:gd name="connsiteX7" fmla="*/ 278946 w 957149"/>
              <a:gd name="connsiteY7" fmla="*/ 436 h 1205834"/>
              <a:gd name="connsiteX8" fmla="*/ 82420 w 957149"/>
              <a:gd name="connsiteY8" fmla="*/ 66333 h 1205834"/>
              <a:gd name="connsiteX9" fmla="*/ 0 w 957149"/>
              <a:gd name="connsiteY9" fmla="*/ 216789 h 1205834"/>
              <a:gd name="connsiteX0" fmla="*/ 559837 w 956670"/>
              <a:gd name="connsiteY0" fmla="*/ 1205834 h 1205834"/>
              <a:gd name="connsiteX1" fmla="*/ 849086 w 956670"/>
              <a:gd name="connsiteY1" fmla="*/ 1093867 h 1205834"/>
              <a:gd name="connsiteX2" fmla="*/ 951723 w 956670"/>
              <a:gd name="connsiteY2" fmla="*/ 888593 h 1205834"/>
              <a:gd name="connsiteX3" fmla="*/ 933062 w 956670"/>
              <a:gd name="connsiteY3" fmla="*/ 701982 h 1205834"/>
              <a:gd name="connsiteX4" fmla="*/ 868136 w 956670"/>
              <a:gd name="connsiteY4" fmla="*/ 449277 h 1205834"/>
              <a:gd name="connsiteX5" fmla="*/ 737507 w 956670"/>
              <a:gd name="connsiteY5" fmla="*/ 225537 h 1205834"/>
              <a:gd name="connsiteX6" fmla="*/ 551089 w 956670"/>
              <a:gd name="connsiteY6" fmla="*/ 47866 h 1205834"/>
              <a:gd name="connsiteX7" fmla="*/ 278946 w 956670"/>
              <a:gd name="connsiteY7" fmla="*/ 436 h 1205834"/>
              <a:gd name="connsiteX8" fmla="*/ 82420 w 956670"/>
              <a:gd name="connsiteY8" fmla="*/ 66333 h 1205834"/>
              <a:gd name="connsiteX9" fmla="*/ 0 w 956670"/>
              <a:gd name="connsiteY9" fmla="*/ 216789 h 1205834"/>
              <a:gd name="connsiteX0" fmla="*/ 559837 w 959389"/>
              <a:gd name="connsiteY0" fmla="*/ 1205834 h 1205834"/>
              <a:gd name="connsiteX1" fmla="*/ 849086 w 959389"/>
              <a:gd name="connsiteY1" fmla="*/ 1093867 h 1205834"/>
              <a:gd name="connsiteX2" fmla="*/ 951723 w 959389"/>
              <a:gd name="connsiteY2" fmla="*/ 888593 h 1205834"/>
              <a:gd name="connsiteX3" fmla="*/ 942587 w 959389"/>
              <a:gd name="connsiteY3" fmla="*/ 701982 h 1205834"/>
              <a:gd name="connsiteX4" fmla="*/ 868136 w 959389"/>
              <a:gd name="connsiteY4" fmla="*/ 449277 h 1205834"/>
              <a:gd name="connsiteX5" fmla="*/ 737507 w 959389"/>
              <a:gd name="connsiteY5" fmla="*/ 225537 h 1205834"/>
              <a:gd name="connsiteX6" fmla="*/ 551089 w 959389"/>
              <a:gd name="connsiteY6" fmla="*/ 47866 h 1205834"/>
              <a:gd name="connsiteX7" fmla="*/ 278946 w 959389"/>
              <a:gd name="connsiteY7" fmla="*/ 436 h 1205834"/>
              <a:gd name="connsiteX8" fmla="*/ 82420 w 959389"/>
              <a:gd name="connsiteY8" fmla="*/ 66333 h 1205834"/>
              <a:gd name="connsiteX9" fmla="*/ 0 w 959389"/>
              <a:gd name="connsiteY9" fmla="*/ 216789 h 1205834"/>
              <a:gd name="connsiteX0" fmla="*/ 559837 w 959389"/>
              <a:gd name="connsiteY0" fmla="*/ 1205834 h 1205834"/>
              <a:gd name="connsiteX1" fmla="*/ 849086 w 959389"/>
              <a:gd name="connsiteY1" fmla="*/ 1093867 h 1205834"/>
              <a:gd name="connsiteX2" fmla="*/ 951723 w 959389"/>
              <a:gd name="connsiteY2" fmla="*/ 888593 h 1205834"/>
              <a:gd name="connsiteX3" fmla="*/ 942587 w 959389"/>
              <a:gd name="connsiteY3" fmla="*/ 701982 h 1205834"/>
              <a:gd name="connsiteX4" fmla="*/ 868136 w 959389"/>
              <a:gd name="connsiteY4" fmla="*/ 449277 h 1205834"/>
              <a:gd name="connsiteX5" fmla="*/ 737507 w 959389"/>
              <a:gd name="connsiteY5" fmla="*/ 225537 h 1205834"/>
              <a:gd name="connsiteX6" fmla="*/ 551089 w 959389"/>
              <a:gd name="connsiteY6" fmla="*/ 47866 h 1205834"/>
              <a:gd name="connsiteX7" fmla="*/ 278946 w 959389"/>
              <a:gd name="connsiteY7" fmla="*/ 436 h 1205834"/>
              <a:gd name="connsiteX8" fmla="*/ 82420 w 959389"/>
              <a:gd name="connsiteY8" fmla="*/ 66333 h 1205834"/>
              <a:gd name="connsiteX9" fmla="*/ 24228 w 959389"/>
              <a:gd name="connsiteY9" fmla="*/ 137050 h 1205834"/>
              <a:gd name="connsiteX10" fmla="*/ 0 w 959389"/>
              <a:gd name="connsiteY10" fmla="*/ 216789 h 1205834"/>
              <a:gd name="connsiteX0" fmla="*/ 562551 w 962103"/>
              <a:gd name="connsiteY0" fmla="*/ 1205834 h 1205834"/>
              <a:gd name="connsiteX1" fmla="*/ 851800 w 962103"/>
              <a:gd name="connsiteY1" fmla="*/ 1093867 h 1205834"/>
              <a:gd name="connsiteX2" fmla="*/ 954437 w 962103"/>
              <a:gd name="connsiteY2" fmla="*/ 888593 h 1205834"/>
              <a:gd name="connsiteX3" fmla="*/ 945301 w 962103"/>
              <a:gd name="connsiteY3" fmla="*/ 701982 h 1205834"/>
              <a:gd name="connsiteX4" fmla="*/ 870850 w 962103"/>
              <a:gd name="connsiteY4" fmla="*/ 449277 h 1205834"/>
              <a:gd name="connsiteX5" fmla="*/ 740221 w 962103"/>
              <a:gd name="connsiteY5" fmla="*/ 225537 h 1205834"/>
              <a:gd name="connsiteX6" fmla="*/ 553803 w 962103"/>
              <a:gd name="connsiteY6" fmla="*/ 47866 h 1205834"/>
              <a:gd name="connsiteX7" fmla="*/ 281660 w 962103"/>
              <a:gd name="connsiteY7" fmla="*/ 436 h 1205834"/>
              <a:gd name="connsiteX8" fmla="*/ 85134 w 962103"/>
              <a:gd name="connsiteY8" fmla="*/ 66333 h 1205834"/>
              <a:gd name="connsiteX9" fmla="*/ 26942 w 962103"/>
              <a:gd name="connsiteY9" fmla="*/ 137050 h 1205834"/>
              <a:gd name="connsiteX10" fmla="*/ 0 w 962103"/>
              <a:gd name="connsiteY10" fmla="*/ 216789 h 1205834"/>
              <a:gd name="connsiteX0" fmla="*/ 536571 w 936123"/>
              <a:gd name="connsiteY0" fmla="*/ 1205834 h 1205834"/>
              <a:gd name="connsiteX1" fmla="*/ 825820 w 936123"/>
              <a:gd name="connsiteY1" fmla="*/ 1093867 h 1205834"/>
              <a:gd name="connsiteX2" fmla="*/ 928457 w 936123"/>
              <a:gd name="connsiteY2" fmla="*/ 888593 h 1205834"/>
              <a:gd name="connsiteX3" fmla="*/ 919321 w 936123"/>
              <a:gd name="connsiteY3" fmla="*/ 701982 h 1205834"/>
              <a:gd name="connsiteX4" fmla="*/ 844870 w 936123"/>
              <a:gd name="connsiteY4" fmla="*/ 449277 h 1205834"/>
              <a:gd name="connsiteX5" fmla="*/ 714241 w 936123"/>
              <a:gd name="connsiteY5" fmla="*/ 225537 h 1205834"/>
              <a:gd name="connsiteX6" fmla="*/ 527823 w 936123"/>
              <a:gd name="connsiteY6" fmla="*/ 47866 h 1205834"/>
              <a:gd name="connsiteX7" fmla="*/ 255680 w 936123"/>
              <a:gd name="connsiteY7" fmla="*/ 436 h 1205834"/>
              <a:gd name="connsiteX8" fmla="*/ 59154 w 936123"/>
              <a:gd name="connsiteY8" fmla="*/ 66333 h 1205834"/>
              <a:gd name="connsiteX9" fmla="*/ 962 w 936123"/>
              <a:gd name="connsiteY9" fmla="*/ 137050 h 1205834"/>
              <a:gd name="connsiteX10" fmla="*/ 119935 w 936123"/>
              <a:gd name="connsiteY10" fmla="*/ 138968 h 1205834"/>
              <a:gd name="connsiteX0" fmla="*/ 536459 w 936011"/>
              <a:gd name="connsiteY0" fmla="*/ 1205834 h 1205834"/>
              <a:gd name="connsiteX1" fmla="*/ 825708 w 936011"/>
              <a:gd name="connsiteY1" fmla="*/ 1093867 h 1205834"/>
              <a:gd name="connsiteX2" fmla="*/ 928345 w 936011"/>
              <a:gd name="connsiteY2" fmla="*/ 888593 h 1205834"/>
              <a:gd name="connsiteX3" fmla="*/ 919209 w 936011"/>
              <a:gd name="connsiteY3" fmla="*/ 701982 h 1205834"/>
              <a:gd name="connsiteX4" fmla="*/ 844758 w 936011"/>
              <a:gd name="connsiteY4" fmla="*/ 449277 h 1205834"/>
              <a:gd name="connsiteX5" fmla="*/ 714129 w 936011"/>
              <a:gd name="connsiteY5" fmla="*/ 225537 h 1205834"/>
              <a:gd name="connsiteX6" fmla="*/ 527711 w 936011"/>
              <a:gd name="connsiteY6" fmla="*/ 47866 h 1205834"/>
              <a:gd name="connsiteX7" fmla="*/ 255568 w 936011"/>
              <a:gd name="connsiteY7" fmla="*/ 436 h 1205834"/>
              <a:gd name="connsiteX8" fmla="*/ 59042 w 936011"/>
              <a:gd name="connsiteY8" fmla="*/ 66333 h 1205834"/>
              <a:gd name="connsiteX9" fmla="*/ 850 w 936011"/>
              <a:gd name="connsiteY9" fmla="*/ 137050 h 1205834"/>
              <a:gd name="connsiteX10" fmla="*/ 139278 w 936011"/>
              <a:gd name="connsiteY10" fmla="*/ 187606 h 1205834"/>
              <a:gd name="connsiteX0" fmla="*/ 536510 w 936062"/>
              <a:gd name="connsiteY0" fmla="*/ 1205834 h 1205834"/>
              <a:gd name="connsiteX1" fmla="*/ 825759 w 936062"/>
              <a:gd name="connsiteY1" fmla="*/ 1093867 h 1205834"/>
              <a:gd name="connsiteX2" fmla="*/ 928396 w 936062"/>
              <a:gd name="connsiteY2" fmla="*/ 888593 h 1205834"/>
              <a:gd name="connsiteX3" fmla="*/ 919260 w 936062"/>
              <a:gd name="connsiteY3" fmla="*/ 701982 h 1205834"/>
              <a:gd name="connsiteX4" fmla="*/ 844809 w 936062"/>
              <a:gd name="connsiteY4" fmla="*/ 449277 h 1205834"/>
              <a:gd name="connsiteX5" fmla="*/ 714180 w 936062"/>
              <a:gd name="connsiteY5" fmla="*/ 225537 h 1205834"/>
              <a:gd name="connsiteX6" fmla="*/ 527762 w 936062"/>
              <a:gd name="connsiteY6" fmla="*/ 47866 h 1205834"/>
              <a:gd name="connsiteX7" fmla="*/ 255619 w 936062"/>
              <a:gd name="connsiteY7" fmla="*/ 436 h 1205834"/>
              <a:gd name="connsiteX8" fmla="*/ 59093 w 936062"/>
              <a:gd name="connsiteY8" fmla="*/ 66333 h 1205834"/>
              <a:gd name="connsiteX9" fmla="*/ 901 w 936062"/>
              <a:gd name="connsiteY9" fmla="*/ 137050 h 1205834"/>
              <a:gd name="connsiteX10" fmla="*/ 129601 w 936062"/>
              <a:gd name="connsiteY10" fmla="*/ 158423 h 1205834"/>
              <a:gd name="connsiteX0" fmla="*/ 487813 w 887365"/>
              <a:gd name="connsiteY0" fmla="*/ 1205834 h 1205834"/>
              <a:gd name="connsiteX1" fmla="*/ 777062 w 887365"/>
              <a:gd name="connsiteY1" fmla="*/ 1093867 h 1205834"/>
              <a:gd name="connsiteX2" fmla="*/ 879699 w 887365"/>
              <a:gd name="connsiteY2" fmla="*/ 888593 h 1205834"/>
              <a:gd name="connsiteX3" fmla="*/ 870563 w 887365"/>
              <a:gd name="connsiteY3" fmla="*/ 701982 h 1205834"/>
              <a:gd name="connsiteX4" fmla="*/ 796112 w 887365"/>
              <a:gd name="connsiteY4" fmla="*/ 449277 h 1205834"/>
              <a:gd name="connsiteX5" fmla="*/ 665483 w 887365"/>
              <a:gd name="connsiteY5" fmla="*/ 225537 h 1205834"/>
              <a:gd name="connsiteX6" fmla="*/ 479065 w 887365"/>
              <a:gd name="connsiteY6" fmla="*/ 47866 h 1205834"/>
              <a:gd name="connsiteX7" fmla="*/ 206922 w 887365"/>
              <a:gd name="connsiteY7" fmla="*/ 436 h 1205834"/>
              <a:gd name="connsiteX8" fmla="*/ 10396 w 887365"/>
              <a:gd name="connsiteY8" fmla="*/ 66333 h 1205834"/>
              <a:gd name="connsiteX9" fmla="*/ 17030 w 887365"/>
              <a:gd name="connsiteY9" fmla="*/ 119990 h 1205834"/>
              <a:gd name="connsiteX10" fmla="*/ 80904 w 887365"/>
              <a:gd name="connsiteY10" fmla="*/ 158423 h 1205834"/>
              <a:gd name="connsiteX0" fmla="*/ 472321 w 871873"/>
              <a:gd name="connsiteY0" fmla="*/ 1205918 h 1205918"/>
              <a:gd name="connsiteX1" fmla="*/ 761570 w 871873"/>
              <a:gd name="connsiteY1" fmla="*/ 1093951 h 1205918"/>
              <a:gd name="connsiteX2" fmla="*/ 864207 w 871873"/>
              <a:gd name="connsiteY2" fmla="*/ 888677 h 1205918"/>
              <a:gd name="connsiteX3" fmla="*/ 855071 w 871873"/>
              <a:gd name="connsiteY3" fmla="*/ 702066 h 1205918"/>
              <a:gd name="connsiteX4" fmla="*/ 780620 w 871873"/>
              <a:gd name="connsiteY4" fmla="*/ 449361 h 1205918"/>
              <a:gd name="connsiteX5" fmla="*/ 649991 w 871873"/>
              <a:gd name="connsiteY5" fmla="*/ 225621 h 1205918"/>
              <a:gd name="connsiteX6" fmla="*/ 463573 w 871873"/>
              <a:gd name="connsiteY6" fmla="*/ 47950 h 1205918"/>
              <a:gd name="connsiteX7" fmla="*/ 191430 w 871873"/>
              <a:gd name="connsiteY7" fmla="*/ 520 h 1205918"/>
              <a:gd name="connsiteX8" fmla="*/ 80203 w 871873"/>
              <a:gd name="connsiteY8" fmla="*/ 28886 h 1205918"/>
              <a:gd name="connsiteX9" fmla="*/ 1538 w 871873"/>
              <a:gd name="connsiteY9" fmla="*/ 120074 h 1205918"/>
              <a:gd name="connsiteX10" fmla="*/ 65412 w 871873"/>
              <a:gd name="connsiteY10" fmla="*/ 158507 h 1205918"/>
              <a:gd name="connsiteX0" fmla="*/ 472321 w 871873"/>
              <a:gd name="connsiteY0" fmla="*/ 1205918 h 1205918"/>
              <a:gd name="connsiteX1" fmla="*/ 761570 w 871873"/>
              <a:gd name="connsiteY1" fmla="*/ 1093951 h 1205918"/>
              <a:gd name="connsiteX2" fmla="*/ 864207 w 871873"/>
              <a:gd name="connsiteY2" fmla="*/ 888677 h 1205918"/>
              <a:gd name="connsiteX3" fmla="*/ 855071 w 871873"/>
              <a:gd name="connsiteY3" fmla="*/ 702066 h 1205918"/>
              <a:gd name="connsiteX4" fmla="*/ 780620 w 871873"/>
              <a:gd name="connsiteY4" fmla="*/ 449361 h 1205918"/>
              <a:gd name="connsiteX5" fmla="*/ 649991 w 871873"/>
              <a:gd name="connsiteY5" fmla="*/ 225621 h 1205918"/>
              <a:gd name="connsiteX6" fmla="*/ 463573 w 871873"/>
              <a:gd name="connsiteY6" fmla="*/ 47950 h 1205918"/>
              <a:gd name="connsiteX7" fmla="*/ 191430 w 871873"/>
              <a:gd name="connsiteY7" fmla="*/ 520 h 1205918"/>
              <a:gd name="connsiteX8" fmla="*/ 80203 w 871873"/>
              <a:gd name="connsiteY8" fmla="*/ 28886 h 1205918"/>
              <a:gd name="connsiteX9" fmla="*/ 1538 w 871873"/>
              <a:gd name="connsiteY9" fmla="*/ 120074 h 1205918"/>
              <a:gd name="connsiteX10" fmla="*/ 65412 w 871873"/>
              <a:gd name="connsiteY10" fmla="*/ 158507 h 1205918"/>
              <a:gd name="connsiteX0" fmla="*/ 472321 w 871873"/>
              <a:gd name="connsiteY0" fmla="*/ 1207042 h 1207042"/>
              <a:gd name="connsiteX1" fmla="*/ 761570 w 871873"/>
              <a:gd name="connsiteY1" fmla="*/ 1095075 h 1207042"/>
              <a:gd name="connsiteX2" fmla="*/ 864207 w 871873"/>
              <a:gd name="connsiteY2" fmla="*/ 889801 h 1207042"/>
              <a:gd name="connsiteX3" fmla="*/ 855071 w 871873"/>
              <a:gd name="connsiteY3" fmla="*/ 703190 h 1207042"/>
              <a:gd name="connsiteX4" fmla="*/ 780620 w 871873"/>
              <a:gd name="connsiteY4" fmla="*/ 450485 h 1207042"/>
              <a:gd name="connsiteX5" fmla="*/ 649991 w 871873"/>
              <a:gd name="connsiteY5" fmla="*/ 226745 h 1207042"/>
              <a:gd name="connsiteX6" fmla="*/ 463573 w 871873"/>
              <a:gd name="connsiteY6" fmla="*/ 49074 h 1207042"/>
              <a:gd name="connsiteX7" fmla="*/ 191430 w 871873"/>
              <a:gd name="connsiteY7" fmla="*/ 1644 h 1207042"/>
              <a:gd name="connsiteX8" fmla="*/ 80203 w 871873"/>
              <a:gd name="connsiteY8" fmla="*/ 30010 h 1207042"/>
              <a:gd name="connsiteX9" fmla="*/ 1538 w 871873"/>
              <a:gd name="connsiteY9" fmla="*/ 121198 h 1207042"/>
              <a:gd name="connsiteX10" fmla="*/ 65412 w 871873"/>
              <a:gd name="connsiteY10" fmla="*/ 159631 h 1207042"/>
              <a:gd name="connsiteX0" fmla="*/ 465620 w 865172"/>
              <a:gd name="connsiteY0" fmla="*/ 1205958 h 1205958"/>
              <a:gd name="connsiteX1" fmla="*/ 754869 w 865172"/>
              <a:gd name="connsiteY1" fmla="*/ 1093991 h 1205958"/>
              <a:gd name="connsiteX2" fmla="*/ 857506 w 865172"/>
              <a:gd name="connsiteY2" fmla="*/ 888717 h 1205958"/>
              <a:gd name="connsiteX3" fmla="*/ 848370 w 865172"/>
              <a:gd name="connsiteY3" fmla="*/ 702106 h 1205958"/>
              <a:gd name="connsiteX4" fmla="*/ 773919 w 865172"/>
              <a:gd name="connsiteY4" fmla="*/ 449401 h 1205958"/>
              <a:gd name="connsiteX5" fmla="*/ 643290 w 865172"/>
              <a:gd name="connsiteY5" fmla="*/ 225661 h 1205958"/>
              <a:gd name="connsiteX6" fmla="*/ 456872 w 865172"/>
              <a:gd name="connsiteY6" fmla="*/ 47990 h 1205958"/>
              <a:gd name="connsiteX7" fmla="*/ 184729 w 865172"/>
              <a:gd name="connsiteY7" fmla="*/ 560 h 1205958"/>
              <a:gd name="connsiteX8" fmla="*/ 73502 w 865172"/>
              <a:gd name="connsiteY8" fmla="*/ 28926 h 1205958"/>
              <a:gd name="connsiteX9" fmla="*/ 1661 w 865172"/>
              <a:gd name="connsiteY9" fmla="*/ 126938 h 1205958"/>
              <a:gd name="connsiteX10" fmla="*/ 58711 w 865172"/>
              <a:gd name="connsiteY10" fmla="*/ 158547 h 1205958"/>
              <a:gd name="connsiteX0" fmla="*/ 465620 w 865172"/>
              <a:gd name="connsiteY0" fmla="*/ 1205742 h 1205742"/>
              <a:gd name="connsiteX1" fmla="*/ 754869 w 865172"/>
              <a:gd name="connsiteY1" fmla="*/ 1093775 h 1205742"/>
              <a:gd name="connsiteX2" fmla="*/ 857506 w 865172"/>
              <a:gd name="connsiteY2" fmla="*/ 888501 h 1205742"/>
              <a:gd name="connsiteX3" fmla="*/ 848370 w 865172"/>
              <a:gd name="connsiteY3" fmla="*/ 701890 h 1205742"/>
              <a:gd name="connsiteX4" fmla="*/ 773919 w 865172"/>
              <a:gd name="connsiteY4" fmla="*/ 449185 h 1205742"/>
              <a:gd name="connsiteX5" fmla="*/ 643290 w 865172"/>
              <a:gd name="connsiteY5" fmla="*/ 225445 h 1205742"/>
              <a:gd name="connsiteX6" fmla="*/ 456872 w 865172"/>
              <a:gd name="connsiteY6" fmla="*/ 47774 h 1205742"/>
              <a:gd name="connsiteX7" fmla="*/ 184729 w 865172"/>
              <a:gd name="connsiteY7" fmla="*/ 344 h 1205742"/>
              <a:gd name="connsiteX8" fmla="*/ 73502 w 865172"/>
              <a:gd name="connsiteY8" fmla="*/ 28710 h 1205742"/>
              <a:gd name="connsiteX9" fmla="*/ 38346 w 865172"/>
              <a:gd name="connsiteY9" fmla="*/ 72201 h 1205742"/>
              <a:gd name="connsiteX10" fmla="*/ 1661 w 865172"/>
              <a:gd name="connsiteY10" fmla="*/ 126722 h 1205742"/>
              <a:gd name="connsiteX11" fmla="*/ 58711 w 865172"/>
              <a:gd name="connsiteY11" fmla="*/ 158331 h 1205742"/>
              <a:gd name="connsiteX0" fmla="*/ 465620 w 865172"/>
              <a:gd name="connsiteY0" fmla="*/ 1205734 h 1205734"/>
              <a:gd name="connsiteX1" fmla="*/ 754869 w 865172"/>
              <a:gd name="connsiteY1" fmla="*/ 1093767 h 1205734"/>
              <a:gd name="connsiteX2" fmla="*/ 857506 w 865172"/>
              <a:gd name="connsiteY2" fmla="*/ 888493 h 1205734"/>
              <a:gd name="connsiteX3" fmla="*/ 848370 w 865172"/>
              <a:gd name="connsiteY3" fmla="*/ 701882 h 1205734"/>
              <a:gd name="connsiteX4" fmla="*/ 773919 w 865172"/>
              <a:gd name="connsiteY4" fmla="*/ 449177 h 1205734"/>
              <a:gd name="connsiteX5" fmla="*/ 643290 w 865172"/>
              <a:gd name="connsiteY5" fmla="*/ 225437 h 1205734"/>
              <a:gd name="connsiteX6" fmla="*/ 456872 w 865172"/>
              <a:gd name="connsiteY6" fmla="*/ 47766 h 1205734"/>
              <a:gd name="connsiteX7" fmla="*/ 184729 w 865172"/>
              <a:gd name="connsiteY7" fmla="*/ 336 h 1205734"/>
              <a:gd name="connsiteX8" fmla="*/ 73502 w 865172"/>
              <a:gd name="connsiteY8" fmla="*/ 28702 h 1205734"/>
              <a:gd name="connsiteX9" fmla="*/ 28110 w 865172"/>
              <a:gd name="connsiteY9" fmla="*/ 68781 h 1205734"/>
              <a:gd name="connsiteX10" fmla="*/ 1661 w 865172"/>
              <a:gd name="connsiteY10" fmla="*/ 126714 h 1205734"/>
              <a:gd name="connsiteX11" fmla="*/ 58711 w 865172"/>
              <a:gd name="connsiteY11" fmla="*/ 158323 h 1205734"/>
              <a:gd name="connsiteX0" fmla="*/ 452289 w 851841"/>
              <a:gd name="connsiteY0" fmla="*/ 1205734 h 1205734"/>
              <a:gd name="connsiteX1" fmla="*/ 741538 w 851841"/>
              <a:gd name="connsiteY1" fmla="*/ 1093767 h 1205734"/>
              <a:gd name="connsiteX2" fmla="*/ 844175 w 851841"/>
              <a:gd name="connsiteY2" fmla="*/ 888493 h 1205734"/>
              <a:gd name="connsiteX3" fmla="*/ 835039 w 851841"/>
              <a:gd name="connsiteY3" fmla="*/ 701882 h 1205734"/>
              <a:gd name="connsiteX4" fmla="*/ 760588 w 851841"/>
              <a:gd name="connsiteY4" fmla="*/ 449177 h 1205734"/>
              <a:gd name="connsiteX5" fmla="*/ 629959 w 851841"/>
              <a:gd name="connsiteY5" fmla="*/ 225437 h 1205734"/>
              <a:gd name="connsiteX6" fmla="*/ 443541 w 851841"/>
              <a:gd name="connsiteY6" fmla="*/ 47766 h 1205734"/>
              <a:gd name="connsiteX7" fmla="*/ 171398 w 851841"/>
              <a:gd name="connsiteY7" fmla="*/ 336 h 1205734"/>
              <a:gd name="connsiteX8" fmla="*/ 60171 w 851841"/>
              <a:gd name="connsiteY8" fmla="*/ 28702 h 1205734"/>
              <a:gd name="connsiteX9" fmla="*/ 14779 w 851841"/>
              <a:gd name="connsiteY9" fmla="*/ 68781 h 1205734"/>
              <a:gd name="connsiteX10" fmla="*/ 1978 w 851841"/>
              <a:gd name="connsiteY10" fmla="*/ 123302 h 1205734"/>
              <a:gd name="connsiteX11" fmla="*/ 45380 w 851841"/>
              <a:gd name="connsiteY11" fmla="*/ 158323 h 120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1841" h="1205734">
                <a:moveTo>
                  <a:pt x="452289" y="1205734"/>
                </a:moveTo>
                <a:cubicBezTo>
                  <a:pt x="567366" y="1176187"/>
                  <a:pt x="676224" y="1146640"/>
                  <a:pt x="741538" y="1093767"/>
                </a:cubicBezTo>
                <a:cubicBezTo>
                  <a:pt x="806852" y="1040894"/>
                  <a:pt x="828592" y="953807"/>
                  <a:pt x="844175" y="888493"/>
                </a:cubicBezTo>
                <a:cubicBezTo>
                  <a:pt x="859758" y="823179"/>
                  <a:pt x="848970" y="775101"/>
                  <a:pt x="835039" y="701882"/>
                </a:cubicBezTo>
                <a:cubicBezTo>
                  <a:pt x="821108" y="628663"/>
                  <a:pt x="794768" y="528584"/>
                  <a:pt x="760588" y="449177"/>
                </a:cubicBezTo>
                <a:cubicBezTo>
                  <a:pt x="726408" y="369770"/>
                  <a:pt x="682800" y="292339"/>
                  <a:pt x="629959" y="225437"/>
                </a:cubicBezTo>
                <a:cubicBezTo>
                  <a:pt x="577118" y="158535"/>
                  <a:pt x="519968" y="85283"/>
                  <a:pt x="443541" y="47766"/>
                </a:cubicBezTo>
                <a:cubicBezTo>
                  <a:pt x="367114" y="10249"/>
                  <a:pt x="235293" y="3513"/>
                  <a:pt x="171398" y="336"/>
                </a:cubicBezTo>
                <a:cubicBezTo>
                  <a:pt x="107503" y="-2841"/>
                  <a:pt x="86274" y="17294"/>
                  <a:pt x="60171" y="28702"/>
                </a:cubicBezTo>
                <a:cubicBezTo>
                  <a:pt x="34068" y="40110"/>
                  <a:pt x="26752" y="52446"/>
                  <a:pt x="14779" y="68781"/>
                </a:cubicBezTo>
                <a:cubicBezTo>
                  <a:pt x="2806" y="85116"/>
                  <a:pt x="-1416" y="108947"/>
                  <a:pt x="1978" y="123302"/>
                </a:cubicBezTo>
                <a:cubicBezTo>
                  <a:pt x="-11759" y="148378"/>
                  <a:pt x="50775" y="148199"/>
                  <a:pt x="45380" y="158323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grpSp>
        <p:nvGrpSpPr>
          <p:cNvPr id="8" name="Group 7"/>
          <p:cNvGrpSpPr/>
          <p:nvPr/>
        </p:nvGrpSpPr>
        <p:grpSpPr>
          <a:xfrm>
            <a:off x="8690048" y="3975026"/>
            <a:ext cx="74199" cy="72099"/>
            <a:chOff x="13224588" y="3872209"/>
            <a:chExt cx="96022" cy="93305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13224588" y="3872209"/>
              <a:ext cx="0" cy="9330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13235839" y="3956234"/>
              <a:ext cx="84771" cy="114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/>
          <p:nvPr/>
        </p:nvCxnSpPr>
        <p:spPr>
          <a:xfrm flipH="1" flipV="1">
            <a:off x="7080494" y="4047125"/>
            <a:ext cx="81117" cy="10751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7002999" y="4049530"/>
            <a:ext cx="82911" cy="9688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837127" y="1779219"/>
            <a:ext cx="75992" cy="1951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6236918" y="3049935"/>
            <a:ext cx="81117" cy="9352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152219" y="3046585"/>
            <a:ext cx="82911" cy="9688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801358" y="1776795"/>
            <a:ext cx="37880" cy="5888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043699" y="2579081"/>
            <a:ext cx="80206" cy="6866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5051267" y="2652933"/>
            <a:ext cx="73531" cy="7511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409577" y="4628989"/>
            <a:ext cx="81117" cy="8115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409577" y="4546662"/>
            <a:ext cx="81117" cy="7159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4448114" y="2917950"/>
            <a:ext cx="73169" cy="683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527748" y="2917950"/>
            <a:ext cx="76437" cy="6455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2006746" y="4460088"/>
            <a:ext cx="55873" cy="5121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1997589" y="4506913"/>
            <a:ext cx="61426" cy="636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533001" y="4570600"/>
            <a:ext cx="74308" cy="4996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2533008" y="4624079"/>
            <a:ext cx="69016" cy="557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459376" y="4339612"/>
            <a:ext cx="71196" cy="89248"/>
            <a:chOff x="13121953" y="4150861"/>
            <a:chExt cx="92136" cy="115497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13214088" y="4173402"/>
              <a:ext cx="1" cy="929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3121953" y="4150861"/>
              <a:ext cx="92135" cy="1676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Oval 112"/>
          <p:cNvSpPr/>
          <p:nvPr/>
        </p:nvSpPr>
        <p:spPr>
          <a:xfrm>
            <a:off x="1713231" y="4652760"/>
            <a:ext cx="144201" cy="937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sp>
        <p:nvSpPr>
          <p:cNvPr id="114" name="Oval 113"/>
          <p:cNvSpPr/>
          <p:nvPr/>
        </p:nvSpPr>
        <p:spPr>
          <a:xfrm>
            <a:off x="3514533" y="5111649"/>
            <a:ext cx="144201" cy="937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sp>
        <p:nvSpPr>
          <p:cNvPr id="115" name="Oval 114"/>
          <p:cNvSpPr/>
          <p:nvPr/>
        </p:nvSpPr>
        <p:spPr>
          <a:xfrm>
            <a:off x="3532557" y="4818847"/>
            <a:ext cx="144201" cy="937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sp>
        <p:nvSpPr>
          <p:cNvPr id="116" name="Oval 115"/>
          <p:cNvSpPr/>
          <p:nvPr/>
        </p:nvSpPr>
        <p:spPr>
          <a:xfrm>
            <a:off x="3441918" y="3632489"/>
            <a:ext cx="144201" cy="937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sp>
        <p:nvSpPr>
          <p:cNvPr id="117" name="Oval 116"/>
          <p:cNvSpPr/>
          <p:nvPr/>
        </p:nvSpPr>
        <p:spPr>
          <a:xfrm>
            <a:off x="6054260" y="2762985"/>
            <a:ext cx="144201" cy="937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sp>
        <p:nvSpPr>
          <p:cNvPr id="118" name="Oval 117"/>
          <p:cNvSpPr/>
          <p:nvPr/>
        </p:nvSpPr>
        <p:spPr>
          <a:xfrm>
            <a:off x="7561756" y="4434209"/>
            <a:ext cx="144201" cy="937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sp>
        <p:nvSpPr>
          <p:cNvPr id="119" name="Oval 118"/>
          <p:cNvSpPr/>
          <p:nvPr/>
        </p:nvSpPr>
        <p:spPr>
          <a:xfrm>
            <a:off x="7150787" y="4291412"/>
            <a:ext cx="144201" cy="937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sp>
        <p:nvSpPr>
          <p:cNvPr id="120" name="Oval 119"/>
          <p:cNvSpPr/>
          <p:nvPr/>
        </p:nvSpPr>
        <p:spPr>
          <a:xfrm>
            <a:off x="8841096" y="3661250"/>
            <a:ext cx="144201" cy="937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sp>
        <p:nvSpPr>
          <p:cNvPr id="121" name="Oval 120"/>
          <p:cNvSpPr/>
          <p:nvPr/>
        </p:nvSpPr>
        <p:spPr>
          <a:xfrm>
            <a:off x="8926941" y="3466827"/>
            <a:ext cx="144201" cy="937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sp>
        <p:nvSpPr>
          <p:cNvPr id="123" name="Rectangle 122"/>
          <p:cNvSpPr/>
          <p:nvPr/>
        </p:nvSpPr>
        <p:spPr>
          <a:xfrm>
            <a:off x="416101" y="4680317"/>
            <a:ext cx="112652" cy="1405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sp>
        <p:nvSpPr>
          <p:cNvPr id="125" name="Rectangle 124"/>
          <p:cNvSpPr/>
          <p:nvPr/>
        </p:nvSpPr>
        <p:spPr>
          <a:xfrm>
            <a:off x="4317792" y="1267720"/>
            <a:ext cx="122571" cy="937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sp>
        <p:nvSpPr>
          <p:cNvPr id="126" name="Rectangle 125"/>
          <p:cNvSpPr/>
          <p:nvPr/>
        </p:nvSpPr>
        <p:spPr>
          <a:xfrm>
            <a:off x="6907155" y="4674644"/>
            <a:ext cx="122571" cy="937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sp>
        <p:nvSpPr>
          <p:cNvPr id="127" name="Rectangle 126"/>
          <p:cNvSpPr/>
          <p:nvPr/>
        </p:nvSpPr>
        <p:spPr>
          <a:xfrm>
            <a:off x="6817025" y="4363516"/>
            <a:ext cx="218401" cy="723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sp>
        <p:nvSpPr>
          <p:cNvPr id="128" name="Rectangle 127"/>
          <p:cNvSpPr/>
          <p:nvPr/>
        </p:nvSpPr>
        <p:spPr>
          <a:xfrm>
            <a:off x="7550942" y="4660631"/>
            <a:ext cx="122571" cy="937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sp>
        <p:nvSpPr>
          <p:cNvPr id="131" name="Rectangle 130"/>
          <p:cNvSpPr/>
          <p:nvPr/>
        </p:nvSpPr>
        <p:spPr>
          <a:xfrm>
            <a:off x="1316080" y="4683903"/>
            <a:ext cx="182203" cy="926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grpSp>
        <p:nvGrpSpPr>
          <p:cNvPr id="22" name="Group 21"/>
          <p:cNvGrpSpPr/>
          <p:nvPr/>
        </p:nvGrpSpPr>
        <p:grpSpPr>
          <a:xfrm>
            <a:off x="435439" y="4294275"/>
            <a:ext cx="407057" cy="146224"/>
            <a:chOff x="-706783" y="4520680"/>
            <a:chExt cx="526780" cy="189231"/>
          </a:xfrm>
        </p:grpSpPr>
        <p:sp>
          <p:nvSpPr>
            <p:cNvPr id="124" name="Rectangle 123"/>
            <p:cNvSpPr/>
            <p:nvPr/>
          </p:nvSpPr>
          <p:spPr>
            <a:xfrm>
              <a:off x="-496072" y="4520680"/>
              <a:ext cx="316069" cy="1228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1"/>
            </a:p>
          </p:txBody>
        </p:sp>
        <p:sp>
          <p:nvSpPr>
            <p:cNvPr id="133" name="Rectangle 132"/>
            <p:cNvSpPr/>
            <p:nvPr/>
          </p:nvSpPr>
          <p:spPr>
            <a:xfrm rot="19165259">
              <a:off x="-706783" y="4598738"/>
              <a:ext cx="287685" cy="1111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1"/>
            </a:p>
          </p:txBody>
        </p:sp>
      </p:grpSp>
      <p:sp>
        <p:nvSpPr>
          <p:cNvPr id="134" name="Rectangle 133"/>
          <p:cNvSpPr/>
          <p:nvPr/>
        </p:nvSpPr>
        <p:spPr>
          <a:xfrm rot="16200000">
            <a:off x="6743666" y="4405628"/>
            <a:ext cx="152756" cy="71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sp>
        <p:nvSpPr>
          <p:cNvPr id="135" name="TextBox 134"/>
          <p:cNvSpPr txBox="1"/>
          <p:nvPr/>
        </p:nvSpPr>
        <p:spPr>
          <a:xfrm>
            <a:off x="4135798" y="1102355"/>
            <a:ext cx="594073" cy="30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6" b="1" i="1" dirty="0">
                <a:solidFill>
                  <a:srgbClr val="0000FF"/>
                </a:solidFill>
              </a:rPr>
              <a:t>Kowalski’s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564359" y="2711155"/>
            <a:ext cx="594073" cy="4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6" b="1" i="1" dirty="0">
                <a:solidFill>
                  <a:srgbClr val="0000FF"/>
                </a:solidFill>
              </a:rPr>
              <a:t>WB Senior Center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135617" y="4107035"/>
            <a:ext cx="594073" cy="30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6" b="1" i="1" dirty="0">
                <a:solidFill>
                  <a:srgbClr val="0000FF"/>
                </a:solidFill>
              </a:rPr>
              <a:t>The Lodge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628005" y="4167176"/>
            <a:ext cx="594073" cy="4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6" b="1" i="1" dirty="0">
                <a:solidFill>
                  <a:srgbClr val="0000FF"/>
                </a:solidFill>
              </a:rPr>
              <a:t>East Shore Place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417631" y="3712088"/>
            <a:ext cx="495566" cy="30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6" b="1" i="1" dirty="0">
                <a:solidFill>
                  <a:srgbClr val="0000FF"/>
                </a:solidFill>
              </a:rPr>
              <a:t>Piccadilly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147944" y="3477085"/>
            <a:ext cx="765253" cy="30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6" b="1" i="1" dirty="0">
                <a:solidFill>
                  <a:srgbClr val="0000FF"/>
                </a:solidFill>
              </a:rPr>
              <a:t>Briarcliff Manor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697762" y="4748428"/>
            <a:ext cx="594073" cy="30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6" b="1" i="1" dirty="0">
                <a:solidFill>
                  <a:srgbClr val="0000FF"/>
                </a:solidFill>
              </a:rPr>
              <a:t>Gable Pines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345553" y="3713784"/>
            <a:ext cx="594073" cy="30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6" b="1" i="1" dirty="0">
                <a:solidFill>
                  <a:srgbClr val="0000FF"/>
                </a:solidFill>
              </a:rPr>
              <a:t>The Waters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612797" y="4708111"/>
            <a:ext cx="757385" cy="6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6" b="1" i="1" dirty="0">
                <a:solidFill>
                  <a:srgbClr val="0000FF"/>
                </a:solidFill>
              </a:rPr>
              <a:t>-CVS</a:t>
            </a:r>
          </a:p>
          <a:p>
            <a:r>
              <a:rPr lang="en-US" sz="696" b="1" i="1" dirty="0">
                <a:solidFill>
                  <a:srgbClr val="0000FF"/>
                </a:solidFill>
              </a:rPr>
              <a:t>-Subway</a:t>
            </a:r>
          </a:p>
          <a:p>
            <a:r>
              <a:rPr lang="en-US" sz="696" b="1" i="1" dirty="0">
                <a:solidFill>
                  <a:srgbClr val="0000FF"/>
                </a:solidFill>
              </a:rPr>
              <a:t>-</a:t>
            </a:r>
            <a:r>
              <a:rPr lang="en-US" sz="696" b="1" i="1" dirty="0" err="1">
                <a:solidFill>
                  <a:srgbClr val="0000FF"/>
                </a:solidFill>
              </a:rPr>
              <a:t>Donatelle’s</a:t>
            </a:r>
            <a:r>
              <a:rPr lang="en-US" sz="696" b="1" i="1" dirty="0">
                <a:solidFill>
                  <a:srgbClr val="0000FF"/>
                </a:solidFill>
              </a:rPr>
              <a:t>             -Ace Hardware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7432655" y="4776530"/>
            <a:ext cx="594073" cy="19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6" b="1" i="1" dirty="0">
                <a:solidFill>
                  <a:srgbClr val="0000FF"/>
                </a:solidFill>
              </a:rPr>
              <a:t>ALDI’s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221721" y="3974808"/>
            <a:ext cx="755862" cy="6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6" b="1" i="1" dirty="0">
                <a:solidFill>
                  <a:srgbClr val="0000FF"/>
                </a:solidFill>
              </a:rPr>
              <a:t>-Festival Foods              -Dollar Tree        -Caribou Coffee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878276" y="4679812"/>
            <a:ext cx="648678" cy="6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6" b="1" i="1" dirty="0">
                <a:solidFill>
                  <a:srgbClr val="0000FF"/>
                </a:solidFill>
              </a:rPr>
              <a:t>-Jimmy’s</a:t>
            </a:r>
          </a:p>
          <a:p>
            <a:r>
              <a:rPr lang="en-US" sz="696" b="1" i="1" dirty="0">
                <a:solidFill>
                  <a:srgbClr val="0000FF"/>
                </a:solidFill>
              </a:rPr>
              <a:t>-Red Savoy’s</a:t>
            </a:r>
          </a:p>
          <a:p>
            <a:r>
              <a:rPr lang="en-US" sz="696" b="1" i="1" dirty="0">
                <a:solidFill>
                  <a:srgbClr val="0000FF"/>
                </a:solidFill>
              </a:rPr>
              <a:t>-Jimmy Johns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93053" y="4862072"/>
            <a:ext cx="594073" cy="4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6" b="1" i="1" dirty="0">
                <a:solidFill>
                  <a:srgbClr val="0000FF"/>
                </a:solidFill>
              </a:rPr>
              <a:t>-Walmart       -Wendy’s            -KFC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92187" y="3720442"/>
            <a:ext cx="873705" cy="841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6" b="1" i="1" dirty="0">
                <a:solidFill>
                  <a:srgbClr val="0000FF"/>
                </a:solidFill>
              </a:rPr>
              <a:t>-Target</a:t>
            </a:r>
          </a:p>
          <a:p>
            <a:r>
              <a:rPr lang="en-US" sz="696" b="1" i="1" dirty="0">
                <a:solidFill>
                  <a:srgbClr val="0000FF"/>
                </a:solidFill>
              </a:rPr>
              <a:t>-Fresh Thyme</a:t>
            </a:r>
          </a:p>
          <a:p>
            <a:r>
              <a:rPr lang="en-US" sz="696" b="1" i="1" dirty="0">
                <a:solidFill>
                  <a:srgbClr val="0000FF"/>
                </a:solidFill>
              </a:rPr>
              <a:t>-Dollar Tree</a:t>
            </a:r>
          </a:p>
          <a:p>
            <a:r>
              <a:rPr lang="en-US" sz="696" b="1" i="1" dirty="0">
                <a:solidFill>
                  <a:srgbClr val="0000FF"/>
                </a:solidFill>
              </a:rPr>
              <a:t>-Chipotle</a:t>
            </a:r>
          </a:p>
          <a:p>
            <a:r>
              <a:rPr lang="en-US" sz="696" b="1" i="1" dirty="0">
                <a:solidFill>
                  <a:srgbClr val="0000FF"/>
                </a:solidFill>
              </a:rPr>
              <a:t>-Jersey Mike’s Subs</a:t>
            </a:r>
          </a:p>
          <a:p>
            <a:endParaRPr lang="en-US" sz="696" b="1" i="1" dirty="0">
              <a:solidFill>
                <a:srgbClr val="0000FF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891918" y="5129444"/>
            <a:ext cx="694713" cy="4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6" b="1" i="1" dirty="0">
                <a:solidFill>
                  <a:srgbClr val="0000FF"/>
                </a:solidFill>
              </a:rPr>
              <a:t>Willow Woods Apartments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952315" y="4723812"/>
            <a:ext cx="711236" cy="30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6" b="1" i="1" dirty="0">
                <a:solidFill>
                  <a:srgbClr val="0000FF"/>
                </a:solidFill>
              </a:rPr>
              <a:t>The Boulder’s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498285" y="2406318"/>
            <a:ext cx="1454023" cy="30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91" dirty="0"/>
          </a:p>
        </p:txBody>
      </p:sp>
      <p:sp>
        <p:nvSpPr>
          <p:cNvPr id="167" name="TextBox 166"/>
          <p:cNvSpPr txBox="1"/>
          <p:nvPr/>
        </p:nvSpPr>
        <p:spPr>
          <a:xfrm>
            <a:off x="273366" y="5437449"/>
            <a:ext cx="8981807" cy="30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91" dirty="0"/>
          </a:p>
        </p:txBody>
      </p:sp>
      <p:grpSp>
        <p:nvGrpSpPr>
          <p:cNvPr id="3" name="Group 2"/>
          <p:cNvGrpSpPr/>
          <p:nvPr/>
        </p:nvGrpSpPr>
        <p:grpSpPr>
          <a:xfrm>
            <a:off x="-37993" y="1021465"/>
            <a:ext cx="3778038" cy="1469326"/>
            <a:chOff x="130125" y="313364"/>
            <a:chExt cx="4296208" cy="1111336"/>
          </a:xfrm>
        </p:grpSpPr>
        <p:sp>
          <p:nvSpPr>
            <p:cNvPr id="160" name="Rectangle 159"/>
            <p:cNvSpPr/>
            <p:nvPr/>
          </p:nvSpPr>
          <p:spPr>
            <a:xfrm>
              <a:off x="130125" y="342394"/>
              <a:ext cx="4015242" cy="701362"/>
            </a:xfrm>
            <a:prstGeom prst="rect">
              <a:avLst/>
            </a:prstGeom>
            <a:noFill/>
          </p:spPr>
          <p:txBody>
            <a:bodyPr wrap="square" lIns="70658" tIns="35329" rIns="70658" bIns="35329">
              <a:spAutoFit/>
            </a:bodyPr>
            <a:lstStyle/>
            <a:p>
              <a:pPr algn="ctr"/>
              <a:r>
                <a:rPr lang="en-US" sz="5562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E95909"/>
                  </a:solidFill>
                </a:rPr>
                <a:t>WB   L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 rot="20511580">
              <a:off x="1876189" y="1067126"/>
              <a:ext cx="1336706" cy="35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72" b="1" dirty="0">
                  <a:latin typeface="Segoe Script" panose="030B0504020000000003" pitchFamily="66" charset="0"/>
                </a:rPr>
                <a:t>area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148474" y="313364"/>
              <a:ext cx="1277859" cy="539573"/>
            </a:xfrm>
            <a:prstGeom prst="rect">
              <a:avLst/>
            </a:prstGeom>
            <a:noFill/>
          </p:spPr>
          <p:txBody>
            <a:bodyPr wrap="none" lIns="70658" tIns="35329" rIns="70658" bIns="35329">
              <a:spAutoFit/>
            </a:bodyPr>
            <a:lstStyle/>
            <a:p>
              <a:pPr algn="ctr"/>
              <a:r>
                <a:rPr lang="en-US" sz="4172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E95909"/>
                  </a:solidFill>
                </a:rPr>
                <a:t>oop</a:t>
              </a:r>
              <a:endParaRPr lang="en-US" sz="417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9590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538569" y="323308"/>
              <a:ext cx="1674494" cy="28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54" b="1" dirty="0">
                  <a:solidFill>
                    <a:srgbClr val="E95909"/>
                  </a:solidFill>
                  <a:latin typeface="Segoe Script" panose="030B0504020000000003" pitchFamily="66" charset="0"/>
                </a:rPr>
                <a:t>South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54083" y="951377"/>
            <a:ext cx="2566069" cy="2458135"/>
            <a:chOff x="8814765" y="172566"/>
            <a:chExt cx="3220155" cy="2619009"/>
          </a:xfrm>
        </p:grpSpPr>
        <p:sp>
          <p:nvSpPr>
            <p:cNvPr id="159" name="Rounded Rectangle 158"/>
            <p:cNvSpPr/>
            <p:nvPr/>
          </p:nvSpPr>
          <p:spPr>
            <a:xfrm>
              <a:off x="8814765" y="172566"/>
              <a:ext cx="3220155" cy="260900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82" b="1" dirty="0">
                  <a:solidFill>
                    <a:srgbClr val="0000FF"/>
                  </a:solidFill>
                </a:rPr>
                <a:t>The Bus Loop runs on Thursdays &amp; begins at 10:00am and runs until the last drop-off around 1:00pm. Refer to stop times on back for your facility.</a:t>
              </a:r>
              <a:endParaRPr lang="en-US" sz="1082" dirty="0">
                <a:solidFill>
                  <a:schemeClr val="tx1"/>
                </a:solidFill>
              </a:endParaRPr>
            </a:p>
            <a:p>
              <a:pPr algn="ctr"/>
              <a:r>
                <a:rPr lang="en-US" sz="1082" dirty="0">
                  <a:solidFill>
                    <a:schemeClr val="tx1"/>
                  </a:solidFill>
                </a:rPr>
                <a:t>Get on and off at any of our scheduled stops and our bus will be back in </a:t>
              </a:r>
              <a:r>
                <a:rPr lang="en-US" sz="1082" dirty="0">
                  <a:solidFill>
                    <a:schemeClr val="tx1"/>
                  </a:solidFill>
                </a:rPr>
                <a:t>20 </a:t>
              </a:r>
              <a:r>
                <a:rPr lang="en-US" sz="1082" dirty="0">
                  <a:solidFill>
                    <a:schemeClr val="tx1"/>
                  </a:solidFill>
                </a:rPr>
                <a:t>minutes for another pickup.</a:t>
              </a:r>
            </a:p>
            <a:p>
              <a:pPr algn="ctr"/>
              <a:endParaRPr lang="en-US" sz="1082" dirty="0">
                <a:solidFill>
                  <a:schemeClr val="tx1"/>
                </a:solidFill>
              </a:endParaRPr>
            </a:p>
            <a:p>
              <a:pPr algn="ctr"/>
              <a:endParaRPr lang="en-US" sz="1082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801081" y="2085182"/>
              <a:ext cx="2124022" cy="706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27" b="1" dirty="0"/>
                <a:t>Senior Facility Stops</a:t>
              </a:r>
            </a:p>
            <a:p>
              <a:endParaRPr lang="en-US" sz="927" b="1" dirty="0"/>
            </a:p>
            <a:p>
              <a:r>
                <a:rPr lang="en-US" sz="927" b="1" dirty="0"/>
                <a:t>Retail/Restaurant Destinations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551384" y="2130137"/>
              <a:ext cx="239777" cy="2327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1">
                <a:solidFill>
                  <a:srgbClr val="FFFF0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561309" y="2475014"/>
              <a:ext cx="239777" cy="23278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1"/>
            </a:p>
          </p:txBody>
        </p:sp>
      </p:grpSp>
      <p:cxnSp>
        <p:nvCxnSpPr>
          <p:cNvPr id="218" name="Straight Connector 217"/>
          <p:cNvCxnSpPr/>
          <p:nvPr/>
        </p:nvCxnSpPr>
        <p:spPr>
          <a:xfrm>
            <a:off x="647351" y="4513417"/>
            <a:ext cx="0" cy="1210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88" y="1971986"/>
            <a:ext cx="2065537" cy="6070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7768" y="5242420"/>
            <a:ext cx="1290741" cy="3788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369016" y="2825602"/>
            <a:ext cx="2207838" cy="9484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91" b="1" dirty="0">
                <a:solidFill>
                  <a:srgbClr val="0000FF"/>
                </a:solidFill>
              </a:rPr>
              <a:t>For more information contact us at: 651-846-9302        dispatch #: 651-789-6221</a:t>
            </a:r>
          </a:p>
        </p:txBody>
      </p:sp>
      <p:cxnSp>
        <p:nvCxnSpPr>
          <p:cNvPr id="220" name="Straight Connector 219"/>
          <p:cNvCxnSpPr/>
          <p:nvPr/>
        </p:nvCxnSpPr>
        <p:spPr>
          <a:xfrm flipH="1" flipV="1">
            <a:off x="3582633" y="3564293"/>
            <a:ext cx="950781" cy="32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 flipV="1">
            <a:off x="4523692" y="2239319"/>
            <a:ext cx="7206" cy="13306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4251285" y="1477519"/>
            <a:ext cx="559258" cy="770221"/>
          </a:xfrm>
          <a:custGeom>
            <a:avLst/>
            <a:gdLst>
              <a:gd name="connsiteX0" fmla="*/ 0 w 749040"/>
              <a:gd name="connsiteY0" fmla="*/ 39620 h 992931"/>
              <a:gd name="connsiteX1" fmla="*/ 204281 w 749040"/>
              <a:gd name="connsiteY1" fmla="*/ 709 h 992931"/>
              <a:gd name="connsiteX2" fmla="*/ 350196 w 749040"/>
              <a:gd name="connsiteY2" fmla="*/ 20165 h 992931"/>
              <a:gd name="connsiteX3" fmla="*/ 457200 w 749040"/>
              <a:gd name="connsiteY3" fmla="*/ 88258 h 992931"/>
              <a:gd name="connsiteX4" fmla="*/ 573932 w 749040"/>
              <a:gd name="connsiteY4" fmla="*/ 234173 h 992931"/>
              <a:gd name="connsiteX5" fmla="*/ 729575 w 749040"/>
              <a:gd name="connsiteY5" fmla="*/ 516275 h 992931"/>
              <a:gd name="connsiteX6" fmla="*/ 739302 w 749040"/>
              <a:gd name="connsiteY6" fmla="*/ 691373 h 992931"/>
              <a:gd name="connsiteX7" fmla="*/ 739302 w 749040"/>
              <a:gd name="connsiteY7" fmla="*/ 808105 h 992931"/>
              <a:gd name="connsiteX8" fmla="*/ 612843 w 749040"/>
              <a:gd name="connsiteY8" fmla="*/ 895654 h 992931"/>
              <a:gd name="connsiteX9" fmla="*/ 496111 w 749040"/>
              <a:gd name="connsiteY9" fmla="*/ 944292 h 992931"/>
              <a:gd name="connsiteX10" fmla="*/ 359924 w 749040"/>
              <a:gd name="connsiteY10" fmla="*/ 992931 h 992931"/>
              <a:gd name="connsiteX0" fmla="*/ 0 w 759866"/>
              <a:gd name="connsiteY0" fmla="*/ 39620 h 992931"/>
              <a:gd name="connsiteX1" fmla="*/ 204281 w 759866"/>
              <a:gd name="connsiteY1" fmla="*/ 709 h 992931"/>
              <a:gd name="connsiteX2" fmla="*/ 350196 w 759866"/>
              <a:gd name="connsiteY2" fmla="*/ 20165 h 992931"/>
              <a:gd name="connsiteX3" fmla="*/ 457200 w 759866"/>
              <a:gd name="connsiteY3" fmla="*/ 88258 h 992931"/>
              <a:gd name="connsiteX4" fmla="*/ 573932 w 759866"/>
              <a:gd name="connsiteY4" fmla="*/ 234173 h 992931"/>
              <a:gd name="connsiteX5" fmla="*/ 729575 w 759866"/>
              <a:gd name="connsiteY5" fmla="*/ 516275 h 992931"/>
              <a:gd name="connsiteX6" fmla="*/ 758758 w 759866"/>
              <a:gd name="connsiteY6" fmla="*/ 691373 h 992931"/>
              <a:gd name="connsiteX7" fmla="*/ 739302 w 759866"/>
              <a:gd name="connsiteY7" fmla="*/ 808105 h 992931"/>
              <a:gd name="connsiteX8" fmla="*/ 612843 w 759866"/>
              <a:gd name="connsiteY8" fmla="*/ 895654 h 992931"/>
              <a:gd name="connsiteX9" fmla="*/ 496111 w 759866"/>
              <a:gd name="connsiteY9" fmla="*/ 944292 h 992931"/>
              <a:gd name="connsiteX10" fmla="*/ 359924 w 759866"/>
              <a:gd name="connsiteY10" fmla="*/ 992931 h 992931"/>
              <a:gd name="connsiteX0" fmla="*/ 0 w 759933"/>
              <a:gd name="connsiteY0" fmla="*/ 39620 h 992931"/>
              <a:gd name="connsiteX1" fmla="*/ 204281 w 759933"/>
              <a:gd name="connsiteY1" fmla="*/ 709 h 992931"/>
              <a:gd name="connsiteX2" fmla="*/ 350196 w 759933"/>
              <a:gd name="connsiteY2" fmla="*/ 20165 h 992931"/>
              <a:gd name="connsiteX3" fmla="*/ 457200 w 759933"/>
              <a:gd name="connsiteY3" fmla="*/ 88258 h 992931"/>
              <a:gd name="connsiteX4" fmla="*/ 573932 w 759933"/>
              <a:gd name="connsiteY4" fmla="*/ 234173 h 992931"/>
              <a:gd name="connsiteX5" fmla="*/ 729575 w 759933"/>
              <a:gd name="connsiteY5" fmla="*/ 516275 h 992931"/>
              <a:gd name="connsiteX6" fmla="*/ 758758 w 759933"/>
              <a:gd name="connsiteY6" fmla="*/ 691373 h 992931"/>
              <a:gd name="connsiteX7" fmla="*/ 710119 w 759933"/>
              <a:gd name="connsiteY7" fmla="*/ 827561 h 992931"/>
              <a:gd name="connsiteX8" fmla="*/ 612843 w 759933"/>
              <a:gd name="connsiteY8" fmla="*/ 895654 h 992931"/>
              <a:gd name="connsiteX9" fmla="*/ 496111 w 759933"/>
              <a:gd name="connsiteY9" fmla="*/ 944292 h 992931"/>
              <a:gd name="connsiteX10" fmla="*/ 359924 w 759933"/>
              <a:gd name="connsiteY10" fmla="*/ 992931 h 992931"/>
              <a:gd name="connsiteX0" fmla="*/ 0 w 759019"/>
              <a:gd name="connsiteY0" fmla="*/ 39620 h 992931"/>
              <a:gd name="connsiteX1" fmla="*/ 204281 w 759019"/>
              <a:gd name="connsiteY1" fmla="*/ 709 h 992931"/>
              <a:gd name="connsiteX2" fmla="*/ 350196 w 759019"/>
              <a:gd name="connsiteY2" fmla="*/ 20165 h 992931"/>
              <a:gd name="connsiteX3" fmla="*/ 457200 w 759019"/>
              <a:gd name="connsiteY3" fmla="*/ 88258 h 992931"/>
              <a:gd name="connsiteX4" fmla="*/ 573932 w 759019"/>
              <a:gd name="connsiteY4" fmla="*/ 234173 h 992931"/>
              <a:gd name="connsiteX5" fmla="*/ 690664 w 759019"/>
              <a:gd name="connsiteY5" fmla="*/ 467636 h 992931"/>
              <a:gd name="connsiteX6" fmla="*/ 758758 w 759019"/>
              <a:gd name="connsiteY6" fmla="*/ 691373 h 992931"/>
              <a:gd name="connsiteX7" fmla="*/ 710119 w 759019"/>
              <a:gd name="connsiteY7" fmla="*/ 827561 h 992931"/>
              <a:gd name="connsiteX8" fmla="*/ 612843 w 759019"/>
              <a:gd name="connsiteY8" fmla="*/ 895654 h 992931"/>
              <a:gd name="connsiteX9" fmla="*/ 496111 w 759019"/>
              <a:gd name="connsiteY9" fmla="*/ 944292 h 992931"/>
              <a:gd name="connsiteX10" fmla="*/ 359924 w 759019"/>
              <a:gd name="connsiteY10" fmla="*/ 992931 h 992931"/>
              <a:gd name="connsiteX0" fmla="*/ 0 w 749384"/>
              <a:gd name="connsiteY0" fmla="*/ 39620 h 992931"/>
              <a:gd name="connsiteX1" fmla="*/ 204281 w 749384"/>
              <a:gd name="connsiteY1" fmla="*/ 709 h 992931"/>
              <a:gd name="connsiteX2" fmla="*/ 350196 w 749384"/>
              <a:gd name="connsiteY2" fmla="*/ 20165 h 992931"/>
              <a:gd name="connsiteX3" fmla="*/ 457200 w 749384"/>
              <a:gd name="connsiteY3" fmla="*/ 88258 h 992931"/>
              <a:gd name="connsiteX4" fmla="*/ 573932 w 749384"/>
              <a:gd name="connsiteY4" fmla="*/ 234173 h 992931"/>
              <a:gd name="connsiteX5" fmla="*/ 690664 w 749384"/>
              <a:gd name="connsiteY5" fmla="*/ 467636 h 992931"/>
              <a:gd name="connsiteX6" fmla="*/ 749030 w 749384"/>
              <a:gd name="connsiteY6" fmla="*/ 623279 h 992931"/>
              <a:gd name="connsiteX7" fmla="*/ 710119 w 749384"/>
              <a:gd name="connsiteY7" fmla="*/ 827561 h 992931"/>
              <a:gd name="connsiteX8" fmla="*/ 612843 w 749384"/>
              <a:gd name="connsiteY8" fmla="*/ 895654 h 992931"/>
              <a:gd name="connsiteX9" fmla="*/ 496111 w 749384"/>
              <a:gd name="connsiteY9" fmla="*/ 944292 h 992931"/>
              <a:gd name="connsiteX10" fmla="*/ 359924 w 749384"/>
              <a:gd name="connsiteY10" fmla="*/ 992931 h 992931"/>
              <a:gd name="connsiteX0" fmla="*/ 0 w 750623"/>
              <a:gd name="connsiteY0" fmla="*/ 39620 h 992931"/>
              <a:gd name="connsiteX1" fmla="*/ 204281 w 750623"/>
              <a:gd name="connsiteY1" fmla="*/ 709 h 992931"/>
              <a:gd name="connsiteX2" fmla="*/ 350196 w 750623"/>
              <a:gd name="connsiteY2" fmla="*/ 20165 h 992931"/>
              <a:gd name="connsiteX3" fmla="*/ 457200 w 750623"/>
              <a:gd name="connsiteY3" fmla="*/ 88258 h 992931"/>
              <a:gd name="connsiteX4" fmla="*/ 573932 w 750623"/>
              <a:gd name="connsiteY4" fmla="*/ 234173 h 992931"/>
              <a:gd name="connsiteX5" fmla="*/ 661481 w 750623"/>
              <a:gd name="connsiteY5" fmla="*/ 428726 h 992931"/>
              <a:gd name="connsiteX6" fmla="*/ 749030 w 750623"/>
              <a:gd name="connsiteY6" fmla="*/ 623279 h 992931"/>
              <a:gd name="connsiteX7" fmla="*/ 710119 w 750623"/>
              <a:gd name="connsiteY7" fmla="*/ 827561 h 992931"/>
              <a:gd name="connsiteX8" fmla="*/ 612843 w 750623"/>
              <a:gd name="connsiteY8" fmla="*/ 895654 h 992931"/>
              <a:gd name="connsiteX9" fmla="*/ 496111 w 750623"/>
              <a:gd name="connsiteY9" fmla="*/ 944292 h 992931"/>
              <a:gd name="connsiteX10" fmla="*/ 359924 w 750623"/>
              <a:gd name="connsiteY10" fmla="*/ 992931 h 992931"/>
              <a:gd name="connsiteX0" fmla="*/ 0 w 732694"/>
              <a:gd name="connsiteY0" fmla="*/ 39620 h 992931"/>
              <a:gd name="connsiteX1" fmla="*/ 204281 w 732694"/>
              <a:gd name="connsiteY1" fmla="*/ 709 h 992931"/>
              <a:gd name="connsiteX2" fmla="*/ 350196 w 732694"/>
              <a:gd name="connsiteY2" fmla="*/ 20165 h 992931"/>
              <a:gd name="connsiteX3" fmla="*/ 457200 w 732694"/>
              <a:gd name="connsiteY3" fmla="*/ 88258 h 992931"/>
              <a:gd name="connsiteX4" fmla="*/ 573932 w 732694"/>
              <a:gd name="connsiteY4" fmla="*/ 234173 h 992931"/>
              <a:gd name="connsiteX5" fmla="*/ 661481 w 732694"/>
              <a:gd name="connsiteY5" fmla="*/ 428726 h 992931"/>
              <a:gd name="connsiteX6" fmla="*/ 729574 w 732694"/>
              <a:gd name="connsiteY6" fmla="*/ 623279 h 992931"/>
              <a:gd name="connsiteX7" fmla="*/ 710119 w 732694"/>
              <a:gd name="connsiteY7" fmla="*/ 827561 h 992931"/>
              <a:gd name="connsiteX8" fmla="*/ 612843 w 732694"/>
              <a:gd name="connsiteY8" fmla="*/ 895654 h 992931"/>
              <a:gd name="connsiteX9" fmla="*/ 496111 w 732694"/>
              <a:gd name="connsiteY9" fmla="*/ 944292 h 992931"/>
              <a:gd name="connsiteX10" fmla="*/ 359924 w 732694"/>
              <a:gd name="connsiteY10" fmla="*/ 992931 h 992931"/>
              <a:gd name="connsiteX0" fmla="*/ 0 w 732694"/>
              <a:gd name="connsiteY0" fmla="*/ 39620 h 992931"/>
              <a:gd name="connsiteX1" fmla="*/ 204281 w 732694"/>
              <a:gd name="connsiteY1" fmla="*/ 709 h 992931"/>
              <a:gd name="connsiteX2" fmla="*/ 350196 w 732694"/>
              <a:gd name="connsiteY2" fmla="*/ 20165 h 992931"/>
              <a:gd name="connsiteX3" fmla="*/ 457200 w 732694"/>
              <a:gd name="connsiteY3" fmla="*/ 88258 h 992931"/>
              <a:gd name="connsiteX4" fmla="*/ 573932 w 732694"/>
              <a:gd name="connsiteY4" fmla="*/ 234173 h 992931"/>
              <a:gd name="connsiteX5" fmla="*/ 661481 w 732694"/>
              <a:gd name="connsiteY5" fmla="*/ 428726 h 992931"/>
              <a:gd name="connsiteX6" fmla="*/ 729574 w 732694"/>
              <a:gd name="connsiteY6" fmla="*/ 623279 h 992931"/>
              <a:gd name="connsiteX7" fmla="*/ 710119 w 732694"/>
              <a:gd name="connsiteY7" fmla="*/ 798378 h 992931"/>
              <a:gd name="connsiteX8" fmla="*/ 612843 w 732694"/>
              <a:gd name="connsiteY8" fmla="*/ 895654 h 992931"/>
              <a:gd name="connsiteX9" fmla="*/ 496111 w 732694"/>
              <a:gd name="connsiteY9" fmla="*/ 944292 h 992931"/>
              <a:gd name="connsiteX10" fmla="*/ 359924 w 732694"/>
              <a:gd name="connsiteY10" fmla="*/ 992931 h 992931"/>
              <a:gd name="connsiteX0" fmla="*/ 0 w 724711"/>
              <a:gd name="connsiteY0" fmla="*/ 39620 h 992931"/>
              <a:gd name="connsiteX1" fmla="*/ 204281 w 724711"/>
              <a:gd name="connsiteY1" fmla="*/ 709 h 992931"/>
              <a:gd name="connsiteX2" fmla="*/ 350196 w 724711"/>
              <a:gd name="connsiteY2" fmla="*/ 20165 h 992931"/>
              <a:gd name="connsiteX3" fmla="*/ 457200 w 724711"/>
              <a:gd name="connsiteY3" fmla="*/ 88258 h 992931"/>
              <a:gd name="connsiteX4" fmla="*/ 573932 w 724711"/>
              <a:gd name="connsiteY4" fmla="*/ 234173 h 992931"/>
              <a:gd name="connsiteX5" fmla="*/ 661481 w 724711"/>
              <a:gd name="connsiteY5" fmla="*/ 428726 h 992931"/>
              <a:gd name="connsiteX6" fmla="*/ 719338 w 724711"/>
              <a:gd name="connsiteY6" fmla="*/ 623279 h 992931"/>
              <a:gd name="connsiteX7" fmla="*/ 710119 w 724711"/>
              <a:gd name="connsiteY7" fmla="*/ 798378 h 992931"/>
              <a:gd name="connsiteX8" fmla="*/ 612843 w 724711"/>
              <a:gd name="connsiteY8" fmla="*/ 895654 h 992931"/>
              <a:gd name="connsiteX9" fmla="*/ 496111 w 724711"/>
              <a:gd name="connsiteY9" fmla="*/ 944292 h 992931"/>
              <a:gd name="connsiteX10" fmla="*/ 359924 w 724711"/>
              <a:gd name="connsiteY10" fmla="*/ 992931 h 992931"/>
              <a:gd name="connsiteX0" fmla="*/ 0 w 724711"/>
              <a:gd name="connsiteY0" fmla="*/ 39620 h 992931"/>
              <a:gd name="connsiteX1" fmla="*/ 204281 w 724711"/>
              <a:gd name="connsiteY1" fmla="*/ 709 h 992931"/>
              <a:gd name="connsiteX2" fmla="*/ 350196 w 724711"/>
              <a:gd name="connsiteY2" fmla="*/ 20165 h 992931"/>
              <a:gd name="connsiteX3" fmla="*/ 457200 w 724711"/>
              <a:gd name="connsiteY3" fmla="*/ 88258 h 992931"/>
              <a:gd name="connsiteX4" fmla="*/ 573932 w 724711"/>
              <a:gd name="connsiteY4" fmla="*/ 234173 h 992931"/>
              <a:gd name="connsiteX5" fmla="*/ 624314 w 724711"/>
              <a:gd name="connsiteY5" fmla="*/ 327747 h 992931"/>
              <a:gd name="connsiteX6" fmla="*/ 661481 w 724711"/>
              <a:gd name="connsiteY6" fmla="*/ 428726 h 992931"/>
              <a:gd name="connsiteX7" fmla="*/ 719338 w 724711"/>
              <a:gd name="connsiteY7" fmla="*/ 623279 h 992931"/>
              <a:gd name="connsiteX8" fmla="*/ 710119 w 724711"/>
              <a:gd name="connsiteY8" fmla="*/ 798378 h 992931"/>
              <a:gd name="connsiteX9" fmla="*/ 612843 w 724711"/>
              <a:gd name="connsiteY9" fmla="*/ 895654 h 992931"/>
              <a:gd name="connsiteX10" fmla="*/ 496111 w 724711"/>
              <a:gd name="connsiteY10" fmla="*/ 944292 h 992931"/>
              <a:gd name="connsiteX11" fmla="*/ 359924 w 724711"/>
              <a:gd name="connsiteY11" fmla="*/ 992931 h 992931"/>
              <a:gd name="connsiteX0" fmla="*/ 0 w 724711"/>
              <a:gd name="connsiteY0" fmla="*/ 39620 h 992931"/>
              <a:gd name="connsiteX1" fmla="*/ 204281 w 724711"/>
              <a:gd name="connsiteY1" fmla="*/ 709 h 992931"/>
              <a:gd name="connsiteX2" fmla="*/ 350196 w 724711"/>
              <a:gd name="connsiteY2" fmla="*/ 20165 h 992931"/>
              <a:gd name="connsiteX3" fmla="*/ 457200 w 724711"/>
              <a:gd name="connsiteY3" fmla="*/ 88258 h 992931"/>
              <a:gd name="connsiteX4" fmla="*/ 573932 w 724711"/>
              <a:gd name="connsiteY4" fmla="*/ 234173 h 992931"/>
              <a:gd name="connsiteX5" fmla="*/ 634550 w 724711"/>
              <a:gd name="connsiteY5" fmla="*/ 327747 h 992931"/>
              <a:gd name="connsiteX6" fmla="*/ 661481 w 724711"/>
              <a:gd name="connsiteY6" fmla="*/ 428726 h 992931"/>
              <a:gd name="connsiteX7" fmla="*/ 719338 w 724711"/>
              <a:gd name="connsiteY7" fmla="*/ 623279 h 992931"/>
              <a:gd name="connsiteX8" fmla="*/ 710119 w 724711"/>
              <a:gd name="connsiteY8" fmla="*/ 798378 h 992931"/>
              <a:gd name="connsiteX9" fmla="*/ 612843 w 724711"/>
              <a:gd name="connsiteY9" fmla="*/ 895654 h 992931"/>
              <a:gd name="connsiteX10" fmla="*/ 496111 w 724711"/>
              <a:gd name="connsiteY10" fmla="*/ 944292 h 992931"/>
              <a:gd name="connsiteX11" fmla="*/ 359924 w 724711"/>
              <a:gd name="connsiteY11" fmla="*/ 992931 h 992931"/>
              <a:gd name="connsiteX0" fmla="*/ 0 w 723746"/>
              <a:gd name="connsiteY0" fmla="*/ 39620 h 992931"/>
              <a:gd name="connsiteX1" fmla="*/ 204281 w 723746"/>
              <a:gd name="connsiteY1" fmla="*/ 709 h 992931"/>
              <a:gd name="connsiteX2" fmla="*/ 350196 w 723746"/>
              <a:gd name="connsiteY2" fmla="*/ 20165 h 992931"/>
              <a:gd name="connsiteX3" fmla="*/ 457200 w 723746"/>
              <a:gd name="connsiteY3" fmla="*/ 88258 h 992931"/>
              <a:gd name="connsiteX4" fmla="*/ 573932 w 723746"/>
              <a:gd name="connsiteY4" fmla="*/ 234173 h 992931"/>
              <a:gd name="connsiteX5" fmla="*/ 634550 w 723746"/>
              <a:gd name="connsiteY5" fmla="*/ 327747 h 992931"/>
              <a:gd name="connsiteX6" fmla="*/ 675129 w 723746"/>
              <a:gd name="connsiteY6" fmla="*/ 438961 h 992931"/>
              <a:gd name="connsiteX7" fmla="*/ 719338 w 723746"/>
              <a:gd name="connsiteY7" fmla="*/ 623279 h 992931"/>
              <a:gd name="connsiteX8" fmla="*/ 710119 w 723746"/>
              <a:gd name="connsiteY8" fmla="*/ 798378 h 992931"/>
              <a:gd name="connsiteX9" fmla="*/ 612843 w 723746"/>
              <a:gd name="connsiteY9" fmla="*/ 895654 h 992931"/>
              <a:gd name="connsiteX10" fmla="*/ 496111 w 723746"/>
              <a:gd name="connsiteY10" fmla="*/ 944292 h 992931"/>
              <a:gd name="connsiteX11" fmla="*/ 359924 w 723746"/>
              <a:gd name="connsiteY11" fmla="*/ 992931 h 992931"/>
              <a:gd name="connsiteX0" fmla="*/ 0 w 723746"/>
              <a:gd name="connsiteY0" fmla="*/ 40034 h 993345"/>
              <a:gd name="connsiteX1" fmla="*/ 204281 w 723746"/>
              <a:gd name="connsiteY1" fmla="*/ 1123 h 993345"/>
              <a:gd name="connsiteX2" fmla="*/ 350196 w 723746"/>
              <a:gd name="connsiteY2" fmla="*/ 20579 h 993345"/>
              <a:gd name="connsiteX3" fmla="*/ 481084 w 723746"/>
              <a:gd name="connsiteY3" fmla="*/ 119379 h 993345"/>
              <a:gd name="connsiteX4" fmla="*/ 573932 w 723746"/>
              <a:gd name="connsiteY4" fmla="*/ 234587 h 993345"/>
              <a:gd name="connsiteX5" fmla="*/ 634550 w 723746"/>
              <a:gd name="connsiteY5" fmla="*/ 328161 h 993345"/>
              <a:gd name="connsiteX6" fmla="*/ 675129 w 723746"/>
              <a:gd name="connsiteY6" fmla="*/ 439375 h 993345"/>
              <a:gd name="connsiteX7" fmla="*/ 719338 w 723746"/>
              <a:gd name="connsiteY7" fmla="*/ 623693 h 993345"/>
              <a:gd name="connsiteX8" fmla="*/ 710119 w 723746"/>
              <a:gd name="connsiteY8" fmla="*/ 798792 h 993345"/>
              <a:gd name="connsiteX9" fmla="*/ 612843 w 723746"/>
              <a:gd name="connsiteY9" fmla="*/ 896068 h 993345"/>
              <a:gd name="connsiteX10" fmla="*/ 496111 w 723746"/>
              <a:gd name="connsiteY10" fmla="*/ 944706 h 993345"/>
              <a:gd name="connsiteX11" fmla="*/ 359924 w 723746"/>
              <a:gd name="connsiteY11" fmla="*/ 993345 h 993345"/>
              <a:gd name="connsiteX0" fmla="*/ 0 w 723746"/>
              <a:gd name="connsiteY0" fmla="*/ 40034 h 996757"/>
              <a:gd name="connsiteX1" fmla="*/ 204281 w 723746"/>
              <a:gd name="connsiteY1" fmla="*/ 1123 h 996757"/>
              <a:gd name="connsiteX2" fmla="*/ 350196 w 723746"/>
              <a:gd name="connsiteY2" fmla="*/ 20579 h 996757"/>
              <a:gd name="connsiteX3" fmla="*/ 481084 w 723746"/>
              <a:gd name="connsiteY3" fmla="*/ 119379 h 996757"/>
              <a:gd name="connsiteX4" fmla="*/ 573932 w 723746"/>
              <a:gd name="connsiteY4" fmla="*/ 234587 h 996757"/>
              <a:gd name="connsiteX5" fmla="*/ 634550 w 723746"/>
              <a:gd name="connsiteY5" fmla="*/ 328161 h 996757"/>
              <a:gd name="connsiteX6" fmla="*/ 675129 w 723746"/>
              <a:gd name="connsiteY6" fmla="*/ 439375 h 996757"/>
              <a:gd name="connsiteX7" fmla="*/ 719338 w 723746"/>
              <a:gd name="connsiteY7" fmla="*/ 623693 h 996757"/>
              <a:gd name="connsiteX8" fmla="*/ 710119 w 723746"/>
              <a:gd name="connsiteY8" fmla="*/ 798792 h 996757"/>
              <a:gd name="connsiteX9" fmla="*/ 612843 w 723746"/>
              <a:gd name="connsiteY9" fmla="*/ 896068 h 996757"/>
              <a:gd name="connsiteX10" fmla="*/ 496111 w 723746"/>
              <a:gd name="connsiteY10" fmla="*/ 944706 h 996757"/>
              <a:gd name="connsiteX11" fmla="*/ 349688 w 723746"/>
              <a:gd name="connsiteY11" fmla="*/ 996757 h 99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746" h="996757">
                <a:moveTo>
                  <a:pt x="0" y="40034"/>
                </a:moveTo>
                <a:cubicBezTo>
                  <a:pt x="72957" y="22199"/>
                  <a:pt x="145915" y="4365"/>
                  <a:pt x="204281" y="1123"/>
                </a:cubicBezTo>
                <a:cubicBezTo>
                  <a:pt x="262647" y="-2119"/>
                  <a:pt x="304062" y="870"/>
                  <a:pt x="350196" y="20579"/>
                </a:cubicBezTo>
                <a:cubicBezTo>
                  <a:pt x="396330" y="40288"/>
                  <a:pt x="443795" y="83711"/>
                  <a:pt x="481084" y="119379"/>
                </a:cubicBezTo>
                <a:cubicBezTo>
                  <a:pt x="518373" y="155047"/>
                  <a:pt x="548354" y="199790"/>
                  <a:pt x="573932" y="234587"/>
                </a:cubicBezTo>
                <a:cubicBezTo>
                  <a:pt x="599510" y="269384"/>
                  <a:pt x="619959" y="295736"/>
                  <a:pt x="634550" y="328161"/>
                </a:cubicBezTo>
                <a:cubicBezTo>
                  <a:pt x="649141" y="360586"/>
                  <a:pt x="660998" y="390120"/>
                  <a:pt x="675129" y="439375"/>
                </a:cubicBezTo>
                <a:cubicBezTo>
                  <a:pt x="689260" y="488630"/>
                  <a:pt x="713506" y="563790"/>
                  <a:pt x="719338" y="623693"/>
                </a:cubicBezTo>
                <a:cubicBezTo>
                  <a:pt x="725170" y="683596"/>
                  <a:pt x="727868" y="753396"/>
                  <a:pt x="710119" y="798792"/>
                </a:cubicBezTo>
                <a:cubicBezTo>
                  <a:pt x="692370" y="844188"/>
                  <a:pt x="648511" y="871749"/>
                  <a:pt x="612843" y="896068"/>
                </a:cubicBezTo>
                <a:cubicBezTo>
                  <a:pt x="577175" y="920387"/>
                  <a:pt x="539970" y="927925"/>
                  <a:pt x="496111" y="944706"/>
                </a:cubicBezTo>
                <a:cubicBezTo>
                  <a:pt x="452252" y="961487"/>
                  <a:pt x="396705" y="980544"/>
                  <a:pt x="349688" y="996757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cxnSp>
        <p:nvCxnSpPr>
          <p:cNvPr id="70" name="Straight Connector 69"/>
          <p:cNvCxnSpPr>
            <a:stCxn id="45" idx="9"/>
          </p:cNvCxnSpPr>
          <p:nvPr/>
        </p:nvCxnSpPr>
        <p:spPr>
          <a:xfrm flipV="1">
            <a:off x="4724846" y="2105634"/>
            <a:ext cx="5027" cy="6430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 flipV="1">
            <a:off x="4732391" y="2169994"/>
            <a:ext cx="46887" cy="1992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4412837" y="3462842"/>
            <a:ext cx="1918584" cy="1058319"/>
            <a:chOff x="5890014" y="3472795"/>
            <a:chExt cx="2482873" cy="1369590"/>
          </a:xfrm>
        </p:grpSpPr>
        <p:sp>
          <p:nvSpPr>
            <p:cNvPr id="92" name="Explosion 2 91"/>
            <p:cNvSpPr/>
            <p:nvPr/>
          </p:nvSpPr>
          <p:spPr>
            <a:xfrm rot="625278">
              <a:off x="5890014" y="3472795"/>
              <a:ext cx="2482873" cy="136959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1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183410" y="3861335"/>
              <a:ext cx="1757549" cy="920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5" b="1" dirty="0">
                  <a:solidFill>
                    <a:srgbClr val="0000FF"/>
                  </a:solidFill>
                </a:rPr>
                <a:t>Voluntary Donation Service…Pay what     you wish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3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186177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066800"/>
            <a:ext cx="8625385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838200"/>
            <a:ext cx="881029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19200"/>
            <a:ext cx="867713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09600"/>
            <a:ext cx="8176554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457200"/>
            <a:ext cx="8750511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Property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363094"/>
              </p:ext>
            </p:extLst>
          </p:nvPr>
        </p:nvGraphicFramePr>
        <p:xfrm>
          <a:off x="533399" y="1417638"/>
          <a:ext cx="7924800" cy="4709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647">
                  <a:extLst>
                    <a:ext uri="{9D8B030D-6E8A-4147-A177-3AD203B41FA5}">
                      <a16:colId xmlns:a16="http://schemas.microsoft.com/office/drawing/2014/main" val="1783466782"/>
                    </a:ext>
                  </a:extLst>
                </a:gridCol>
                <a:gridCol w="1161300">
                  <a:extLst>
                    <a:ext uri="{9D8B030D-6E8A-4147-A177-3AD203B41FA5}">
                      <a16:colId xmlns:a16="http://schemas.microsoft.com/office/drawing/2014/main" val="3257798429"/>
                    </a:ext>
                  </a:extLst>
                </a:gridCol>
                <a:gridCol w="1741951">
                  <a:extLst>
                    <a:ext uri="{9D8B030D-6E8A-4147-A177-3AD203B41FA5}">
                      <a16:colId xmlns:a16="http://schemas.microsoft.com/office/drawing/2014/main" val="3709250705"/>
                    </a:ext>
                  </a:extLst>
                </a:gridCol>
                <a:gridCol w="1741951">
                  <a:extLst>
                    <a:ext uri="{9D8B030D-6E8A-4147-A177-3AD203B41FA5}">
                      <a16:colId xmlns:a16="http://schemas.microsoft.com/office/drawing/2014/main" val="3168306958"/>
                    </a:ext>
                  </a:extLst>
                </a:gridCol>
                <a:gridCol w="1741951">
                  <a:extLst>
                    <a:ext uri="{9D8B030D-6E8A-4147-A177-3AD203B41FA5}">
                      <a16:colId xmlns:a16="http://schemas.microsoft.com/office/drawing/2014/main" val="3570755672"/>
                    </a:ext>
                  </a:extLst>
                </a:gridCol>
              </a:tblGrid>
              <a:tr h="40256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City of White Bear Lake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1062753"/>
                  </a:ext>
                </a:extLst>
              </a:tr>
              <a:tr h="402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Commercial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4717868"/>
                  </a:ext>
                </a:extLst>
              </a:tr>
              <a:tr h="40256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Property Tax Impact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1016409"/>
                  </a:ext>
                </a:extLst>
              </a:tr>
              <a:tr h="4025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Comparison from 2007 &amp; 2018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08888781"/>
                  </a:ext>
                </a:extLst>
              </a:tr>
              <a:tr h="402564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166593"/>
                  </a:ext>
                </a:extLst>
              </a:tr>
              <a:tr h="40256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Manufacturing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08669457"/>
                  </a:ext>
                </a:extLst>
              </a:tr>
              <a:tr h="28177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Estimated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Net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Percent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96109467"/>
                  </a:ext>
                </a:extLst>
              </a:tr>
              <a:tr h="402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9th Street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2007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2018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Change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Change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2343073"/>
                  </a:ext>
                </a:extLst>
              </a:tr>
              <a:tr h="402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Market Value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3,850,000 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4,229,900 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379,900 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9.87%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582850"/>
                  </a:ext>
                </a:extLst>
              </a:tr>
              <a:tr h="402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Tax Capacity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76,250 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83,848 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7,598 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9.96%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3883291"/>
                  </a:ext>
                </a:extLst>
              </a:tr>
              <a:tr h="402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Tax burden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37582141"/>
                  </a:ext>
                </a:extLst>
              </a:tr>
              <a:tr h="402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City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effectLst/>
                        </a:rPr>
                        <a:t>8,589.53 </a:t>
                      </a:r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effectLst/>
                        </a:rPr>
                        <a:t>10,196.82 </a:t>
                      </a:r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effectLst/>
                        </a:rPr>
                        <a:t>1,607.29 </a:t>
                      </a:r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effectLst/>
                        </a:rPr>
                        <a:t>18.71%</a:t>
                      </a:r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8662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83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46" y="2563220"/>
            <a:ext cx="6377604" cy="342386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268892" y="963370"/>
            <a:ext cx="6611458" cy="1290879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1000">
                <a:schemeClr val="accent2">
                  <a:shade val="67500"/>
                  <a:satMod val="115000"/>
                  <a:lumMod val="35000"/>
                  <a:lumOff val="65000"/>
                </a:schemeClr>
              </a:gs>
              <a:gs pos="82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>
              <a:schemeClr val="bg1"/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4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6422" y="1180573"/>
            <a:ext cx="2582097" cy="691358"/>
            <a:chOff x="-1335429" y="238017"/>
            <a:chExt cx="3442795" cy="555304"/>
          </a:xfrm>
        </p:grpSpPr>
        <p:sp>
          <p:nvSpPr>
            <p:cNvPr id="5" name="Rectangle 4"/>
            <p:cNvSpPr/>
            <p:nvPr/>
          </p:nvSpPr>
          <p:spPr>
            <a:xfrm>
              <a:off x="-1335429" y="292112"/>
              <a:ext cx="3442795" cy="500598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E95909"/>
                  </a:solidFill>
                </a:rPr>
                <a:t>WB   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1150" y="238017"/>
              <a:ext cx="1435762" cy="222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E95909"/>
                  </a:solidFill>
                  <a:latin typeface="Segoe Script" panose="030B0504020000000003" pitchFamily="66" charset="0"/>
                </a:rPr>
                <a:t>South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36481" y="242997"/>
              <a:ext cx="1031053" cy="389353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7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E95909"/>
                  </a:solidFill>
                </a:rPr>
                <a:t>oop</a:t>
              </a:r>
              <a:endParaRPr lang="en-US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9590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0511580">
              <a:off x="196696" y="533237"/>
              <a:ext cx="1146130" cy="26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4" b="1" dirty="0">
                  <a:latin typeface="Segoe Script" panose="030B0504020000000003" pitchFamily="66" charset="0"/>
                </a:rPr>
                <a:t>area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08929" y="1052274"/>
            <a:ext cx="4626973" cy="1384995"/>
          </a:xfrm>
          <a:prstGeom prst="rect">
            <a:avLst/>
          </a:prstGeom>
          <a:noFill/>
          <a:effectLst>
            <a:glow>
              <a:schemeClr val="accent1">
                <a:lumMod val="20000"/>
                <a:lumOff val="80000"/>
              </a:schemeClr>
            </a:glow>
            <a:softEdge rad="1016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On </a:t>
            </a:r>
            <a:r>
              <a:rPr lang="en-US" sz="1200" b="1" dirty="0">
                <a:solidFill>
                  <a:srgbClr val="0000FF"/>
                </a:solidFill>
              </a:rPr>
              <a:t>Thursdays</a:t>
            </a:r>
            <a:r>
              <a:rPr lang="en-US" sz="1200" dirty="0"/>
              <a:t> this fixed route loop will service the south end of White Bear Lake area communities near the </a:t>
            </a:r>
            <a:r>
              <a:rPr lang="en-US" sz="1200" b="1" i="1" dirty="0"/>
              <a:t>County Road E </a:t>
            </a:r>
            <a:r>
              <a:rPr lang="en-US" sz="1200" dirty="0"/>
              <a:t>corridor. From restaurants to retail to grocery to our local WBL Senior Center, the bus circular will provide a safe and convenient way to get about town. Come aboard to take care of your errands or just take a ride to stop and get a cup of coffee. See our schedule below for stop times and locations…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3194" y="2332388"/>
            <a:ext cx="12706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Senior Facility Stops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29740" y="2341723"/>
            <a:ext cx="18203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Retail/Restaurant Destinations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6549" y="2380676"/>
            <a:ext cx="169377" cy="15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4"/>
          </a:p>
        </p:txBody>
      </p:sp>
      <p:sp>
        <p:nvSpPr>
          <p:cNvPr id="13" name="Rectangle 12"/>
          <p:cNvSpPr/>
          <p:nvPr/>
        </p:nvSpPr>
        <p:spPr>
          <a:xfrm>
            <a:off x="5139739" y="2379081"/>
            <a:ext cx="169377" cy="1561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4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213" y="5746989"/>
            <a:ext cx="678447" cy="1991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757" y="1936626"/>
            <a:ext cx="1481116" cy="4373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758" y="5744937"/>
            <a:ext cx="681287" cy="2011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90951" y="2487370"/>
            <a:ext cx="1052766" cy="625434"/>
            <a:chOff x="70324" y="2505141"/>
            <a:chExt cx="1544057" cy="917303"/>
          </a:xfrm>
        </p:grpSpPr>
        <p:sp>
          <p:nvSpPr>
            <p:cNvPr id="29" name="Explosion 2 28"/>
            <p:cNvSpPr/>
            <p:nvPr/>
          </p:nvSpPr>
          <p:spPr>
            <a:xfrm rot="20942400">
              <a:off x="70324" y="2505141"/>
              <a:ext cx="1544057" cy="917303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4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9950935">
              <a:off x="208521" y="2742964"/>
              <a:ext cx="1220374" cy="593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6" b="1" dirty="0">
                  <a:solidFill>
                    <a:srgbClr val="0000FF"/>
                  </a:solidFill>
                </a:rPr>
                <a:t>Voluntary Donation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53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9126" y="1185614"/>
            <a:ext cx="2902148" cy="826256"/>
            <a:chOff x="130125" y="313364"/>
            <a:chExt cx="4385468" cy="1248564"/>
          </a:xfrm>
        </p:grpSpPr>
        <p:sp>
          <p:nvSpPr>
            <p:cNvPr id="5" name="Rectangle 4"/>
            <p:cNvSpPr/>
            <p:nvPr/>
          </p:nvSpPr>
          <p:spPr>
            <a:xfrm>
              <a:off x="130125" y="342394"/>
              <a:ext cx="4015242" cy="1200398"/>
            </a:xfrm>
            <a:prstGeom prst="rect">
              <a:avLst/>
            </a:prstGeom>
            <a:noFill/>
          </p:spPr>
          <p:txBody>
            <a:bodyPr wrap="square" lIns="60512" tIns="30256" rIns="60512" bIns="30256">
              <a:spAutoFit/>
            </a:bodyPr>
            <a:lstStyle/>
            <a:p>
              <a:pPr algn="ctr"/>
              <a:r>
                <a:rPr lang="en-US" sz="4765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E95909"/>
                  </a:solidFill>
                </a:rPr>
                <a:t>WB   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20511580">
              <a:off x="1876188" y="929897"/>
              <a:ext cx="1336705" cy="632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18" b="1" dirty="0">
                  <a:latin typeface="Segoe Script" panose="030B0504020000000003" pitchFamily="66" charset="0"/>
                </a:rPr>
                <a:t>area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59210" y="313364"/>
              <a:ext cx="1456383" cy="923477"/>
            </a:xfrm>
            <a:prstGeom prst="rect">
              <a:avLst/>
            </a:prstGeom>
            <a:noFill/>
          </p:spPr>
          <p:txBody>
            <a:bodyPr wrap="none" lIns="60512" tIns="30256" rIns="60512" bIns="30256">
              <a:spAutoFit/>
            </a:bodyPr>
            <a:lstStyle/>
            <a:p>
              <a:pPr algn="ctr"/>
              <a:r>
                <a:rPr lang="en-US" sz="3574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E95909"/>
                  </a:solidFill>
                </a:rPr>
                <a:t>oop</a:t>
              </a:r>
              <a:endParaRPr lang="en-US" sz="357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9590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38569" y="323309"/>
              <a:ext cx="1674495" cy="50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b="1" dirty="0">
                  <a:solidFill>
                    <a:srgbClr val="E95909"/>
                  </a:solidFill>
                  <a:latin typeface="Segoe Script" panose="030B0504020000000003" pitchFamily="66" charset="0"/>
                </a:rPr>
                <a:t>South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95" y="1352646"/>
            <a:ext cx="1768929" cy="5199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7588" y="2600140"/>
            <a:ext cx="7817023" cy="28795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177" dirty="0"/>
              <a:t>Future</a:t>
            </a:r>
          </a:p>
          <a:p>
            <a:r>
              <a:rPr lang="en-US" sz="2846" dirty="0"/>
              <a:t>North loop focused on Downtown &amp; Hwy 96 corridor</a:t>
            </a:r>
          </a:p>
          <a:p>
            <a:r>
              <a:rPr lang="en-US" sz="2846" dirty="0"/>
              <a:t>White Bear Senior Center as a connection point</a:t>
            </a:r>
          </a:p>
          <a:p>
            <a:r>
              <a:rPr lang="en-US" sz="2846" dirty="0"/>
              <a:t>Incorporate elementary school volunteering into route</a:t>
            </a:r>
          </a:p>
          <a:p>
            <a:r>
              <a:rPr lang="en-US" sz="2846" dirty="0"/>
              <a:t>Provide access to those living independently in their homes on a pre-scheduled basis</a:t>
            </a:r>
            <a:endParaRPr lang="en-US" sz="2846" dirty="0"/>
          </a:p>
        </p:txBody>
      </p:sp>
    </p:spTree>
    <p:extLst>
      <p:ext uri="{BB962C8B-B14F-4D97-AF65-F5344CB8AC3E}">
        <p14:creationId xmlns:p14="http://schemas.microsoft.com/office/powerpoint/2010/main" val="98307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9126" y="1185614"/>
            <a:ext cx="2902148" cy="826256"/>
            <a:chOff x="130125" y="313364"/>
            <a:chExt cx="4385468" cy="1248564"/>
          </a:xfrm>
        </p:grpSpPr>
        <p:sp>
          <p:nvSpPr>
            <p:cNvPr id="5" name="Rectangle 4"/>
            <p:cNvSpPr/>
            <p:nvPr/>
          </p:nvSpPr>
          <p:spPr>
            <a:xfrm>
              <a:off x="130125" y="342394"/>
              <a:ext cx="4015242" cy="1200398"/>
            </a:xfrm>
            <a:prstGeom prst="rect">
              <a:avLst/>
            </a:prstGeom>
            <a:noFill/>
          </p:spPr>
          <p:txBody>
            <a:bodyPr wrap="square" lIns="60512" tIns="30256" rIns="60512" bIns="30256">
              <a:spAutoFit/>
            </a:bodyPr>
            <a:lstStyle/>
            <a:p>
              <a:pPr algn="ctr"/>
              <a:r>
                <a:rPr lang="en-US" sz="4765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E95909"/>
                  </a:solidFill>
                </a:rPr>
                <a:t>WB   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20511580">
              <a:off x="1876188" y="929897"/>
              <a:ext cx="1336705" cy="632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18" b="1" dirty="0">
                  <a:latin typeface="Segoe Script" panose="030B0504020000000003" pitchFamily="66" charset="0"/>
                </a:rPr>
                <a:t>area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59210" y="313364"/>
              <a:ext cx="1456383" cy="923477"/>
            </a:xfrm>
            <a:prstGeom prst="rect">
              <a:avLst/>
            </a:prstGeom>
            <a:noFill/>
          </p:spPr>
          <p:txBody>
            <a:bodyPr wrap="none" lIns="60512" tIns="30256" rIns="60512" bIns="30256">
              <a:spAutoFit/>
            </a:bodyPr>
            <a:lstStyle/>
            <a:p>
              <a:pPr algn="ctr"/>
              <a:r>
                <a:rPr lang="en-US" sz="3574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E95909"/>
                  </a:solidFill>
                </a:rPr>
                <a:t>oop</a:t>
              </a:r>
              <a:endParaRPr lang="en-US" sz="357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9590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38569" y="323309"/>
              <a:ext cx="1674495" cy="50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b="1" dirty="0">
                  <a:solidFill>
                    <a:srgbClr val="E95909"/>
                  </a:solidFill>
                  <a:latin typeface="Segoe Script" panose="030B0504020000000003" pitchFamily="66" charset="0"/>
                </a:rPr>
                <a:t>South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95" y="1352646"/>
            <a:ext cx="1768929" cy="5199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3987" y="2494595"/>
            <a:ext cx="8920013" cy="28795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177" dirty="0"/>
              <a:t>Financials</a:t>
            </a:r>
          </a:p>
          <a:p>
            <a:r>
              <a:rPr lang="en-US" sz="2581" dirty="0"/>
              <a:t>Cost of South Loop costs approximately $15,000 annually</a:t>
            </a:r>
          </a:p>
          <a:p>
            <a:r>
              <a:rPr lang="en-US" sz="2581" dirty="0"/>
              <a:t>The $15,000 cost is solely for operations (</a:t>
            </a:r>
            <a:r>
              <a:rPr lang="en-US" sz="2581" dirty="0" err="1"/>
              <a:t>ie</a:t>
            </a:r>
            <a:r>
              <a:rPr lang="en-US" sz="2581" dirty="0"/>
              <a:t>. Driver wages and fuel)</a:t>
            </a:r>
          </a:p>
          <a:p>
            <a:r>
              <a:rPr lang="en-US" sz="2581" dirty="0"/>
              <a:t>Newtrax makes in-kind contribution through use of vehicles at no cost</a:t>
            </a:r>
          </a:p>
          <a:p>
            <a:r>
              <a:rPr lang="en-US" sz="2581" dirty="0"/>
              <a:t>Adding a North Loop would cost approximately $5,000 per vehicle per year as currently constructed</a:t>
            </a:r>
            <a:endParaRPr lang="en-US" sz="2581" dirty="0"/>
          </a:p>
        </p:txBody>
      </p:sp>
    </p:spTree>
    <p:extLst>
      <p:ext uri="{BB962C8B-B14F-4D97-AF65-F5344CB8AC3E}">
        <p14:creationId xmlns:p14="http://schemas.microsoft.com/office/powerpoint/2010/main" val="282577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9126" y="1185614"/>
            <a:ext cx="2902148" cy="826256"/>
            <a:chOff x="130125" y="313364"/>
            <a:chExt cx="4385468" cy="1248564"/>
          </a:xfrm>
        </p:grpSpPr>
        <p:sp>
          <p:nvSpPr>
            <p:cNvPr id="5" name="Rectangle 4"/>
            <p:cNvSpPr/>
            <p:nvPr/>
          </p:nvSpPr>
          <p:spPr>
            <a:xfrm>
              <a:off x="130125" y="342394"/>
              <a:ext cx="4015242" cy="1200398"/>
            </a:xfrm>
            <a:prstGeom prst="rect">
              <a:avLst/>
            </a:prstGeom>
            <a:noFill/>
          </p:spPr>
          <p:txBody>
            <a:bodyPr wrap="square" lIns="60512" tIns="30256" rIns="60512" bIns="30256">
              <a:spAutoFit/>
            </a:bodyPr>
            <a:lstStyle/>
            <a:p>
              <a:pPr algn="ctr"/>
              <a:r>
                <a:rPr lang="en-US" sz="4765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E95909"/>
                  </a:solidFill>
                </a:rPr>
                <a:t>WB   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20511580">
              <a:off x="1876188" y="929897"/>
              <a:ext cx="1336705" cy="632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18" b="1" dirty="0">
                  <a:latin typeface="Segoe Script" panose="030B0504020000000003" pitchFamily="66" charset="0"/>
                </a:rPr>
                <a:t>area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59210" y="313364"/>
              <a:ext cx="1456383" cy="923477"/>
            </a:xfrm>
            <a:prstGeom prst="rect">
              <a:avLst/>
            </a:prstGeom>
            <a:noFill/>
          </p:spPr>
          <p:txBody>
            <a:bodyPr wrap="none" lIns="60512" tIns="30256" rIns="60512" bIns="30256">
              <a:spAutoFit/>
            </a:bodyPr>
            <a:lstStyle/>
            <a:p>
              <a:pPr algn="ctr"/>
              <a:r>
                <a:rPr lang="en-US" sz="3574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E95909"/>
                  </a:solidFill>
                </a:rPr>
                <a:t>oop</a:t>
              </a:r>
              <a:endParaRPr lang="en-US" sz="357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9590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38569" y="323309"/>
              <a:ext cx="1674495" cy="50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b="1" dirty="0">
                  <a:solidFill>
                    <a:srgbClr val="E95909"/>
                  </a:solidFill>
                  <a:latin typeface="Segoe Script" panose="030B0504020000000003" pitchFamily="66" charset="0"/>
                </a:rPr>
                <a:t>South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95" y="1352646"/>
            <a:ext cx="1768929" cy="5199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89127" y="2607176"/>
            <a:ext cx="6967061" cy="28795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177" dirty="0"/>
              <a:t>Financial Contributors</a:t>
            </a:r>
          </a:p>
          <a:p>
            <a:r>
              <a:rPr lang="en-US" sz="2382" dirty="0"/>
              <a:t>Kowalski’s  -  $2,000</a:t>
            </a:r>
          </a:p>
          <a:p>
            <a:r>
              <a:rPr lang="en-US" sz="2382" dirty="0"/>
              <a:t>Lake Area Bank - $1,000</a:t>
            </a:r>
          </a:p>
          <a:p>
            <a:r>
              <a:rPr lang="en-US" sz="2382" dirty="0"/>
              <a:t>Greater White Bear Lake Community Foundation - $1,000</a:t>
            </a:r>
          </a:p>
          <a:p>
            <a:r>
              <a:rPr lang="en-US" sz="2382" dirty="0"/>
              <a:t>Vadnais Heights Area Community Foundation - $1,000</a:t>
            </a:r>
          </a:p>
          <a:p>
            <a:r>
              <a:rPr lang="en-US" sz="2382" dirty="0"/>
              <a:t>Vadnais Heights Lions Club - $1,000</a:t>
            </a:r>
          </a:p>
          <a:p>
            <a:r>
              <a:rPr lang="en-US" sz="2382" dirty="0"/>
              <a:t>Transfer of </a:t>
            </a:r>
            <a:r>
              <a:rPr lang="en-US" sz="2382" dirty="0" err="1"/>
              <a:t>Lionmobile</a:t>
            </a:r>
            <a:r>
              <a:rPr lang="en-US" sz="2382" dirty="0"/>
              <a:t> to Newtrax</a:t>
            </a:r>
            <a:endParaRPr lang="en-US" sz="2382" dirty="0"/>
          </a:p>
        </p:txBody>
      </p:sp>
    </p:spTree>
    <p:extLst>
      <p:ext uri="{BB962C8B-B14F-4D97-AF65-F5344CB8AC3E}">
        <p14:creationId xmlns:p14="http://schemas.microsoft.com/office/powerpoint/2010/main" val="41462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9126" y="1185614"/>
            <a:ext cx="2902148" cy="826256"/>
            <a:chOff x="130125" y="313364"/>
            <a:chExt cx="4385468" cy="1248564"/>
          </a:xfrm>
        </p:grpSpPr>
        <p:sp>
          <p:nvSpPr>
            <p:cNvPr id="5" name="Rectangle 4"/>
            <p:cNvSpPr/>
            <p:nvPr/>
          </p:nvSpPr>
          <p:spPr>
            <a:xfrm>
              <a:off x="130125" y="342394"/>
              <a:ext cx="4015242" cy="1200398"/>
            </a:xfrm>
            <a:prstGeom prst="rect">
              <a:avLst/>
            </a:prstGeom>
            <a:noFill/>
          </p:spPr>
          <p:txBody>
            <a:bodyPr wrap="square" lIns="60512" tIns="30256" rIns="60512" bIns="30256">
              <a:spAutoFit/>
            </a:bodyPr>
            <a:lstStyle/>
            <a:p>
              <a:pPr algn="ctr"/>
              <a:r>
                <a:rPr lang="en-US" sz="4765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E95909"/>
                  </a:solidFill>
                </a:rPr>
                <a:t>WB   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20511580">
              <a:off x="1876188" y="929897"/>
              <a:ext cx="1336705" cy="632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18" b="1" dirty="0">
                  <a:latin typeface="Segoe Script" panose="030B0504020000000003" pitchFamily="66" charset="0"/>
                </a:rPr>
                <a:t>area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59210" y="313364"/>
              <a:ext cx="1456383" cy="923477"/>
            </a:xfrm>
            <a:prstGeom prst="rect">
              <a:avLst/>
            </a:prstGeom>
            <a:noFill/>
          </p:spPr>
          <p:txBody>
            <a:bodyPr wrap="none" lIns="60512" tIns="30256" rIns="60512" bIns="30256">
              <a:spAutoFit/>
            </a:bodyPr>
            <a:lstStyle/>
            <a:p>
              <a:pPr algn="ctr"/>
              <a:r>
                <a:rPr lang="en-US" sz="3574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E95909"/>
                  </a:solidFill>
                </a:rPr>
                <a:t>oop</a:t>
              </a:r>
              <a:endParaRPr lang="en-US" sz="357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9590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38569" y="323309"/>
              <a:ext cx="1674495" cy="50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b="1" dirty="0">
                  <a:solidFill>
                    <a:srgbClr val="E95909"/>
                  </a:solidFill>
                  <a:latin typeface="Segoe Script" panose="030B0504020000000003" pitchFamily="66" charset="0"/>
                </a:rPr>
                <a:t>South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95" y="1352646"/>
            <a:ext cx="1768929" cy="5199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97655" y="2656429"/>
            <a:ext cx="6958853" cy="2879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177" dirty="0"/>
              <a:t>Future Financial Support</a:t>
            </a:r>
          </a:p>
          <a:p>
            <a:r>
              <a:rPr lang="en-US" sz="2118" dirty="0"/>
              <a:t>Assistance from senior residential partners – subsidized facilities within routes will be included at no cost</a:t>
            </a:r>
          </a:p>
          <a:p>
            <a:r>
              <a:rPr lang="en-US" sz="2118" dirty="0"/>
              <a:t>Voluntary contributions from riders</a:t>
            </a:r>
          </a:p>
          <a:p>
            <a:r>
              <a:rPr lang="en-US" sz="2118" dirty="0"/>
              <a:t>Additional private funding</a:t>
            </a:r>
          </a:p>
          <a:p>
            <a:r>
              <a:rPr lang="en-US" sz="2118" dirty="0"/>
              <a:t>Public support</a:t>
            </a:r>
            <a:endParaRPr lang="en-US" sz="2118" dirty="0"/>
          </a:p>
        </p:txBody>
      </p:sp>
    </p:spTree>
    <p:extLst>
      <p:ext uri="{BB962C8B-B14F-4D97-AF65-F5344CB8AC3E}">
        <p14:creationId xmlns:p14="http://schemas.microsoft.com/office/powerpoint/2010/main" val="5805518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49011</TotalTime>
  <Words>1318</Words>
  <Application>Microsoft Office PowerPoint</Application>
  <PresentationFormat>On-screen Show (4:3)</PresentationFormat>
  <Paragraphs>365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Arial Black</vt:lpstr>
      <vt:lpstr>Calibri</vt:lpstr>
      <vt:lpstr>Cambria</vt:lpstr>
      <vt:lpstr>Segoe Script</vt:lpstr>
      <vt:lpstr>Times New Roman</vt:lpstr>
      <vt:lpstr>Wingdings</vt:lpstr>
      <vt:lpstr>Default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Truth in Taxation Hearing</vt:lpstr>
      <vt:lpstr>PowerPoint Presentation</vt:lpstr>
      <vt:lpstr>PowerPoint Presentation</vt:lpstr>
      <vt:lpstr>Trends</vt:lpstr>
      <vt:lpstr>PowerPoint Presentation</vt:lpstr>
      <vt:lpstr> </vt:lpstr>
      <vt:lpstr>Reserves  Employee Expense Fund</vt:lpstr>
      <vt:lpstr>Capital Fund Challenges</vt:lpstr>
      <vt:lpstr>Economic Trends &amp;  the Local Economy</vt:lpstr>
      <vt:lpstr>2018 Proposed Tax Levy</vt:lpstr>
      <vt:lpstr>2018 Proposed Tax Levy</vt:lpstr>
      <vt:lpstr>Market Value</vt:lpstr>
      <vt:lpstr>Tax Capacity</vt:lpstr>
      <vt:lpstr>Tax Rate</vt:lpstr>
      <vt:lpstr>Property Tax Calculation</vt:lpstr>
      <vt:lpstr>Real Estate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Hearing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Manufacturing Property</vt:lpstr>
    </vt:vector>
  </TitlesOfParts>
  <Company>wbl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Commission Meeting   January 31, 2011</dc:title>
  <dc:creator>Joshua Loran Beach</dc:creator>
  <cp:lastModifiedBy>Kara Coustry</cp:lastModifiedBy>
  <cp:revision>1078</cp:revision>
  <cp:lastPrinted>2017-11-28T22:50:38Z</cp:lastPrinted>
  <dcterms:created xsi:type="dcterms:W3CDTF">2011-01-26T18:45:55Z</dcterms:created>
  <dcterms:modified xsi:type="dcterms:W3CDTF">2017-11-28T23:42:04Z</dcterms:modified>
</cp:coreProperties>
</file>