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87" r:id="rId2"/>
  </p:sldMasterIdLst>
  <p:notesMasterIdLst>
    <p:notesMasterId r:id="rId33"/>
  </p:notesMasterIdLst>
  <p:handoutMasterIdLst>
    <p:handoutMasterId r:id="rId34"/>
  </p:handoutMasterIdLst>
  <p:sldIdLst>
    <p:sldId id="274" r:id="rId3"/>
    <p:sldId id="311" r:id="rId4"/>
    <p:sldId id="323" r:id="rId5"/>
    <p:sldId id="325" r:id="rId6"/>
    <p:sldId id="329" r:id="rId7"/>
    <p:sldId id="338" r:id="rId8"/>
    <p:sldId id="315" r:id="rId9"/>
    <p:sldId id="336" r:id="rId10"/>
    <p:sldId id="337" r:id="rId11"/>
    <p:sldId id="275" r:id="rId12"/>
    <p:sldId id="308" r:id="rId13"/>
    <p:sldId id="283" r:id="rId14"/>
    <p:sldId id="296" r:id="rId15"/>
    <p:sldId id="280" r:id="rId16"/>
    <p:sldId id="299" r:id="rId17"/>
    <p:sldId id="356" r:id="rId18"/>
    <p:sldId id="326" r:id="rId19"/>
    <p:sldId id="327" r:id="rId20"/>
    <p:sldId id="367" r:id="rId21"/>
    <p:sldId id="366" r:id="rId22"/>
    <p:sldId id="368" r:id="rId23"/>
    <p:sldId id="333" r:id="rId24"/>
    <p:sldId id="369" r:id="rId25"/>
    <p:sldId id="370" r:id="rId26"/>
    <p:sldId id="334" r:id="rId27"/>
    <p:sldId id="291" r:id="rId28"/>
    <p:sldId id="306" r:id="rId29"/>
    <p:sldId id="321" r:id="rId30"/>
    <p:sldId id="312" r:id="rId31"/>
    <p:sldId id="362" r:id="rId32"/>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DC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72426" autoAdjust="0"/>
  </p:normalViewPr>
  <p:slideViewPr>
    <p:cSldViewPr>
      <p:cViewPr varScale="1">
        <p:scale>
          <a:sx n="80" d="100"/>
          <a:sy n="80" d="100"/>
        </p:scale>
        <p:origin x="-2514" y="-9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76" d="100"/>
          <a:sy n="76" d="100"/>
        </p:scale>
        <p:origin x="2820" y="6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1"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atin typeface="Calibri" pitchFamily="34" charset="0"/>
              </a:defRPr>
            </a:lvl1pPr>
          </a:lstStyle>
          <a:p>
            <a:pPr>
              <a:defRPr/>
            </a:pPr>
            <a:endParaRPr lang="en-US" dirty="0"/>
          </a:p>
        </p:txBody>
      </p:sp>
      <p:sp>
        <p:nvSpPr>
          <p:cNvPr id="48131" name="Rectangle 3"/>
          <p:cNvSpPr>
            <a:spLocks noGrp="1" noChangeArrowheads="1"/>
          </p:cNvSpPr>
          <p:nvPr>
            <p:ph type="dt" sz="quarter" idx="1"/>
          </p:nvPr>
        </p:nvSpPr>
        <p:spPr bwMode="auto">
          <a:xfrm>
            <a:off x="3970339"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atin typeface="Calibri" pitchFamily="34" charset="0"/>
              </a:defRPr>
            </a:lvl1pPr>
          </a:lstStyle>
          <a:p>
            <a:pPr>
              <a:defRPr/>
            </a:pPr>
            <a:fld id="{1E2E08A7-39A2-4A16-9FEF-22090B61D8E9}" type="datetimeFigureOut">
              <a:rPr lang="en-US"/>
              <a:pPr>
                <a:defRPr/>
              </a:pPr>
              <a:t>11/24/2020</a:t>
            </a:fld>
            <a:endParaRPr lang="en-US" dirty="0"/>
          </a:p>
        </p:txBody>
      </p:sp>
      <p:sp>
        <p:nvSpPr>
          <p:cNvPr id="48132" name="Rectangle 4"/>
          <p:cNvSpPr>
            <a:spLocks noGrp="1" noChangeArrowheads="1"/>
          </p:cNvSpPr>
          <p:nvPr>
            <p:ph type="ftr" sz="quarter" idx="2"/>
          </p:nvPr>
        </p:nvSpPr>
        <p:spPr bwMode="auto">
          <a:xfrm>
            <a:off x="1"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atin typeface="Calibri" pitchFamily="34" charset="0"/>
              </a:defRPr>
            </a:lvl1pPr>
          </a:lstStyle>
          <a:p>
            <a:pPr>
              <a:defRPr/>
            </a:pPr>
            <a:endParaRPr lang="en-US" dirty="0"/>
          </a:p>
        </p:txBody>
      </p:sp>
      <p:sp>
        <p:nvSpPr>
          <p:cNvPr id="48133" name="Rectangle 5"/>
          <p:cNvSpPr>
            <a:spLocks noGrp="1" noChangeArrowheads="1"/>
          </p:cNvSpPr>
          <p:nvPr>
            <p:ph type="sldNum" sz="quarter" idx="3"/>
          </p:nvPr>
        </p:nvSpPr>
        <p:spPr bwMode="auto">
          <a:xfrm>
            <a:off x="3970339"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atin typeface="Calibri" pitchFamily="34" charset="0"/>
              </a:defRPr>
            </a:lvl1pPr>
          </a:lstStyle>
          <a:p>
            <a:pPr>
              <a:defRPr/>
            </a:pPr>
            <a:fld id="{F05CA905-F659-4013-B527-EE74B94003AA}" type="slidenum">
              <a:rPr lang="en-US"/>
              <a:pPr>
                <a:defRPr/>
              </a:pPr>
              <a:t>‹#›</a:t>
            </a:fld>
            <a:endParaRPr lang="en-US" dirty="0"/>
          </a:p>
        </p:txBody>
      </p:sp>
    </p:spTree>
    <p:extLst>
      <p:ext uri="{BB962C8B-B14F-4D97-AF65-F5344CB8AC3E}">
        <p14:creationId xmlns:p14="http://schemas.microsoft.com/office/powerpoint/2010/main" val="26710989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9" y="0"/>
            <a:ext cx="3038475" cy="465138"/>
          </a:xfrm>
          <a:prstGeom prst="rect">
            <a:avLst/>
          </a:prstGeom>
        </p:spPr>
        <p:txBody>
          <a:bodyPr vert="horz" lIns="91440" tIns="45720" rIns="91440" bIns="45720" rtlCol="0"/>
          <a:lstStyle>
            <a:lvl1pPr algn="r">
              <a:defRPr sz="1200"/>
            </a:lvl1pPr>
          </a:lstStyle>
          <a:p>
            <a:fld id="{537FF21D-CB4B-45B0-9AAE-475AF9E9E762}" type="datetimeFigureOut">
              <a:rPr lang="en-US" smtClean="0"/>
              <a:t>11/24/2020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16427"/>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9" y="8829675"/>
            <a:ext cx="3038475" cy="465138"/>
          </a:xfrm>
          <a:prstGeom prst="rect">
            <a:avLst/>
          </a:prstGeom>
        </p:spPr>
        <p:txBody>
          <a:bodyPr vert="horz" lIns="91440" tIns="45720" rIns="91440" bIns="45720" rtlCol="0" anchor="b"/>
          <a:lstStyle>
            <a:lvl1pPr algn="r">
              <a:defRPr sz="1200"/>
            </a:lvl1pPr>
          </a:lstStyle>
          <a:p>
            <a:fld id="{40C35515-9961-4073-8DF6-5DA91D335539}" type="slidenum">
              <a:rPr lang="en-US" smtClean="0"/>
              <a:t>‹#›</a:t>
            </a:fld>
            <a:endParaRPr lang="en-US" dirty="0"/>
          </a:p>
        </p:txBody>
      </p:sp>
    </p:spTree>
    <p:extLst>
      <p:ext uri="{BB962C8B-B14F-4D97-AF65-F5344CB8AC3E}">
        <p14:creationId xmlns:p14="http://schemas.microsoft.com/office/powerpoint/2010/main" val="3663475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Project Introduction</a:t>
            </a:r>
            <a:endParaRPr lang="en-US" dirty="0"/>
          </a:p>
        </p:txBody>
      </p:sp>
      <p:sp>
        <p:nvSpPr>
          <p:cNvPr id="4" name="Slide Number Placeholder 3"/>
          <p:cNvSpPr>
            <a:spLocks noGrp="1"/>
          </p:cNvSpPr>
          <p:nvPr>
            <p:ph type="sldNum" sz="quarter" idx="10"/>
          </p:nvPr>
        </p:nvSpPr>
        <p:spPr/>
        <p:txBody>
          <a:bodyPr/>
          <a:lstStyle/>
          <a:p>
            <a:fld id="{40C35515-9961-4073-8DF6-5DA91D335539}" type="slidenum">
              <a:rPr lang="en-US" smtClean="0"/>
              <a:t>1</a:t>
            </a:fld>
            <a:endParaRPr lang="en-US" dirty="0"/>
          </a:p>
        </p:txBody>
      </p:sp>
    </p:spTree>
    <p:extLst>
      <p:ext uri="{BB962C8B-B14F-4D97-AF65-F5344CB8AC3E}">
        <p14:creationId xmlns:p14="http://schemas.microsoft.com/office/powerpoint/2010/main" val="2338561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visual</a:t>
            </a:r>
            <a:r>
              <a:rPr lang="en-US" baseline="0" dirty="0" smtClean="0"/>
              <a:t> of what a “proper section” looks like for roadway.  The City’s current standard section is 3 ½ inches of bituminous pavement (shown as the wearing surface) and 6 inches of Class 5 gravel (shown as the base).</a:t>
            </a:r>
            <a:endParaRPr lang="en-US" dirty="0"/>
          </a:p>
        </p:txBody>
      </p:sp>
      <p:sp>
        <p:nvSpPr>
          <p:cNvPr id="4" name="Slide Number Placeholder 3"/>
          <p:cNvSpPr>
            <a:spLocks noGrp="1"/>
          </p:cNvSpPr>
          <p:nvPr>
            <p:ph type="sldNum" sz="quarter" idx="10"/>
          </p:nvPr>
        </p:nvSpPr>
        <p:spPr/>
        <p:txBody>
          <a:bodyPr/>
          <a:lstStyle/>
          <a:p>
            <a:fld id="{40C35515-9961-4073-8DF6-5DA91D335539}" type="slidenum">
              <a:rPr lang="en-US" smtClean="0"/>
              <a:t>10</a:t>
            </a:fld>
            <a:endParaRPr lang="en-US" dirty="0"/>
          </a:p>
        </p:txBody>
      </p:sp>
    </p:spTree>
    <p:extLst>
      <p:ext uri="{BB962C8B-B14F-4D97-AF65-F5344CB8AC3E}">
        <p14:creationId xmlns:p14="http://schemas.microsoft.com/office/powerpoint/2010/main" val="544001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above listed are causes of pavement deterioration.  The largest cause of pavement deterioration is water getting into the cracks of the pavement. When water freezes and thaws, it expands and contracts in these cracks, breaking up the pavement.</a:t>
            </a:r>
            <a:endParaRPr lang="en-US" dirty="0"/>
          </a:p>
        </p:txBody>
      </p:sp>
      <p:sp>
        <p:nvSpPr>
          <p:cNvPr id="4" name="Slide Number Placeholder 3"/>
          <p:cNvSpPr>
            <a:spLocks noGrp="1"/>
          </p:cNvSpPr>
          <p:nvPr>
            <p:ph type="sldNum" sz="quarter" idx="10"/>
          </p:nvPr>
        </p:nvSpPr>
        <p:spPr/>
        <p:txBody>
          <a:bodyPr/>
          <a:lstStyle/>
          <a:p>
            <a:fld id="{40C35515-9961-4073-8DF6-5DA91D335539}" type="slidenum">
              <a:rPr lang="en-US" smtClean="0"/>
              <a:t>11</a:t>
            </a:fld>
            <a:endParaRPr lang="en-US" dirty="0"/>
          </a:p>
        </p:txBody>
      </p:sp>
    </p:spTree>
    <p:extLst>
      <p:ext uri="{BB962C8B-B14F-4D97-AF65-F5344CB8AC3E}">
        <p14:creationId xmlns:p14="http://schemas.microsoft.com/office/powerpoint/2010/main" val="3890379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picture is a great illustration of aging pavement (before) and new pavement (after). New pavement help waterproof streets from potential water damage.</a:t>
            </a:r>
            <a:endParaRPr lang="en-US" dirty="0"/>
          </a:p>
        </p:txBody>
      </p:sp>
      <p:sp>
        <p:nvSpPr>
          <p:cNvPr id="4" name="Slide Number Placeholder 3"/>
          <p:cNvSpPr>
            <a:spLocks noGrp="1"/>
          </p:cNvSpPr>
          <p:nvPr>
            <p:ph type="sldNum" sz="quarter" idx="10"/>
          </p:nvPr>
        </p:nvSpPr>
        <p:spPr/>
        <p:txBody>
          <a:bodyPr/>
          <a:lstStyle/>
          <a:p>
            <a:fld id="{40C35515-9961-4073-8DF6-5DA91D335539}" type="slidenum">
              <a:rPr lang="en-US" smtClean="0"/>
              <a:t>12</a:t>
            </a:fld>
            <a:endParaRPr lang="en-US" dirty="0"/>
          </a:p>
        </p:txBody>
      </p:sp>
    </p:spTree>
    <p:extLst>
      <p:ext uri="{BB962C8B-B14F-4D97-AF65-F5344CB8AC3E}">
        <p14:creationId xmlns:p14="http://schemas.microsoft.com/office/powerpoint/2010/main" val="3136244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City has annual</a:t>
            </a:r>
            <a:r>
              <a:rPr lang="en-US" baseline="0" dirty="0" smtClean="0"/>
              <a:t> </a:t>
            </a:r>
            <a:r>
              <a:rPr lang="en-US" dirty="0" smtClean="0"/>
              <a:t>Crack</a:t>
            </a:r>
            <a:r>
              <a:rPr lang="en-US" baseline="0" dirty="0" smtClean="0"/>
              <a:t> </a:t>
            </a:r>
            <a:r>
              <a:rPr lang="en-US" baseline="0" dirty="0"/>
              <a:t>Fill and </a:t>
            </a:r>
            <a:r>
              <a:rPr lang="en-US" baseline="0" dirty="0" smtClean="0"/>
              <a:t>Sealcoat jobs, which also help seal the pavement.  The goal is to hit every City street about every </a:t>
            </a:r>
            <a:r>
              <a:rPr lang="en-US" baseline="0" dirty="0"/>
              <a:t>7 years. Mill and </a:t>
            </a:r>
            <a:r>
              <a:rPr lang="en-US" baseline="0" dirty="0" smtClean="0"/>
              <a:t>overlays (minor rehab) are usually needed when the street is about </a:t>
            </a:r>
            <a:r>
              <a:rPr lang="en-US" baseline="0" dirty="0"/>
              <a:t>20 and </a:t>
            </a:r>
            <a:r>
              <a:rPr lang="en-US" baseline="0" dirty="0" smtClean="0"/>
              <a:t>30 years old.  </a:t>
            </a:r>
            <a:r>
              <a:rPr lang="en-US" baseline="0" dirty="0"/>
              <a:t>Full reconstruction </a:t>
            </a:r>
            <a:r>
              <a:rPr lang="en-US" baseline="0" dirty="0" smtClean="0"/>
              <a:t>is around 50 </a:t>
            </a:r>
            <a:r>
              <a:rPr lang="en-US" baseline="0" dirty="0"/>
              <a:t>years</a:t>
            </a:r>
            <a:r>
              <a:rPr lang="en-US" baseline="0" dirty="0" smtClean="0"/>
              <a:t>.  These are moving targets and roads are re-evaluated yearly. If streets were not maintained regularly, the pavement condition follows the red line, requiring a major rehab to soon. If we keep up on scheduled maintenance, the condition of the pavement should follow closer to the green line.</a:t>
            </a:r>
            <a:endParaRPr lang="en-US" dirty="0"/>
          </a:p>
        </p:txBody>
      </p:sp>
      <p:sp>
        <p:nvSpPr>
          <p:cNvPr id="4" name="Slide Number Placeholder 3"/>
          <p:cNvSpPr>
            <a:spLocks noGrp="1"/>
          </p:cNvSpPr>
          <p:nvPr>
            <p:ph type="sldNum" sz="quarter" idx="10"/>
          </p:nvPr>
        </p:nvSpPr>
        <p:spPr/>
        <p:txBody>
          <a:bodyPr/>
          <a:lstStyle/>
          <a:p>
            <a:fld id="{40C35515-9961-4073-8DF6-5DA91D335539}" type="slidenum">
              <a:rPr lang="en-US" smtClean="0"/>
              <a:t>13</a:t>
            </a:fld>
            <a:endParaRPr lang="en-US" dirty="0"/>
          </a:p>
        </p:txBody>
      </p:sp>
    </p:spTree>
    <p:extLst>
      <p:ext uri="{BB962C8B-B14F-4D97-AF65-F5344CB8AC3E}">
        <p14:creationId xmlns:p14="http://schemas.microsoft.com/office/powerpoint/2010/main" val="841016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City has an annual crack</a:t>
            </a:r>
            <a:r>
              <a:rPr lang="en-US" baseline="0" dirty="0" smtClean="0"/>
              <a:t> filling program where we identify roads that are most in need of crack filling. The City hires a contractor for this work.   </a:t>
            </a:r>
            <a:endParaRPr lang="en-US" dirty="0"/>
          </a:p>
        </p:txBody>
      </p:sp>
      <p:sp>
        <p:nvSpPr>
          <p:cNvPr id="4" name="Slide Number Placeholder 3"/>
          <p:cNvSpPr>
            <a:spLocks noGrp="1"/>
          </p:cNvSpPr>
          <p:nvPr>
            <p:ph type="sldNum" sz="quarter" idx="10"/>
          </p:nvPr>
        </p:nvSpPr>
        <p:spPr/>
        <p:txBody>
          <a:bodyPr/>
          <a:lstStyle/>
          <a:p>
            <a:fld id="{40C35515-9961-4073-8DF6-5DA91D335539}" type="slidenum">
              <a:rPr lang="en-US" smtClean="0"/>
              <a:t>14</a:t>
            </a:fld>
            <a:endParaRPr lang="en-US" dirty="0"/>
          </a:p>
        </p:txBody>
      </p:sp>
    </p:spTree>
    <p:extLst>
      <p:ext uri="{BB962C8B-B14F-4D97-AF65-F5344CB8AC3E}">
        <p14:creationId xmlns:p14="http://schemas.microsoft.com/office/powerpoint/2010/main" val="385254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The City also has an annual Seal Coating Program.  The City’s goal is to Seal Coat our roads about every 7 years, about 3 times prior to a mill and overlay.    The City hires a contractor for this work.  Above is a picture of a sealcoat process, we first sweep the streets, put down oil, put down rock, roll the rock, and sweep up loose rock after a couple weeks allowing the rock to bond to the oil.   </a:t>
            </a:r>
          </a:p>
          <a:p>
            <a:endParaRPr lang="en-US" dirty="0"/>
          </a:p>
        </p:txBody>
      </p:sp>
      <p:sp>
        <p:nvSpPr>
          <p:cNvPr id="4" name="Slide Number Placeholder 3"/>
          <p:cNvSpPr>
            <a:spLocks noGrp="1"/>
          </p:cNvSpPr>
          <p:nvPr>
            <p:ph type="sldNum" sz="quarter" idx="10"/>
          </p:nvPr>
        </p:nvSpPr>
        <p:spPr/>
        <p:txBody>
          <a:bodyPr/>
          <a:lstStyle/>
          <a:p>
            <a:fld id="{40C35515-9961-4073-8DF6-5DA91D335539}" type="slidenum">
              <a:rPr lang="en-US" smtClean="0"/>
              <a:t>15</a:t>
            </a:fld>
            <a:endParaRPr lang="en-US" dirty="0"/>
          </a:p>
        </p:txBody>
      </p:sp>
    </p:spTree>
    <p:extLst>
      <p:ext uri="{BB962C8B-B14F-4D97-AF65-F5344CB8AC3E}">
        <p14:creationId xmlns:p14="http://schemas.microsoft.com/office/powerpoint/2010/main" val="2270898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City has a voluntary program available for the residents living on roads or alleys that are to be reconstructed.  The only driveways that are eligible for replacement this year are driveways accessible from the alley. </a:t>
            </a:r>
            <a:r>
              <a:rPr lang="en-US" dirty="0" smtClean="0"/>
              <a:t>Once we have a contractor,</a:t>
            </a:r>
            <a:r>
              <a:rPr lang="en-US" baseline="0" dirty="0" smtClean="0"/>
              <a:t> the City will mail you information and prices on our Driveway Replacement Program.</a:t>
            </a:r>
            <a:endParaRPr lang="en-US" dirty="0"/>
          </a:p>
        </p:txBody>
      </p:sp>
      <p:sp>
        <p:nvSpPr>
          <p:cNvPr id="4" name="Slide Number Placeholder 3"/>
          <p:cNvSpPr>
            <a:spLocks noGrp="1"/>
          </p:cNvSpPr>
          <p:nvPr>
            <p:ph type="sldNum" sz="quarter" idx="10"/>
          </p:nvPr>
        </p:nvSpPr>
        <p:spPr/>
        <p:txBody>
          <a:bodyPr/>
          <a:lstStyle/>
          <a:p>
            <a:fld id="{40C35515-9961-4073-8DF6-5DA91D335539}" type="slidenum">
              <a:rPr lang="en-US" smtClean="0"/>
              <a:t>16</a:t>
            </a:fld>
            <a:endParaRPr lang="en-US" dirty="0"/>
          </a:p>
        </p:txBody>
      </p:sp>
    </p:spTree>
    <p:extLst>
      <p:ext uri="{BB962C8B-B14F-4D97-AF65-F5344CB8AC3E}">
        <p14:creationId xmlns:p14="http://schemas.microsoft.com/office/powerpoint/2010/main" val="203788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City Street Reconstruction and Mill and Overlay programs are funded through a variety of funding sources.  These include, but are not limited to the City Construction Funds, Construction Bonds, the City of White Bear Lake License Bureau located in City Hall. (If you need TABS, or have any DMV business come to the White Bear Lake License Bureau).  Any City in Minnesota that has 5,000 or more in population is eligible for Municipal State Aid, that is funded through the gas tax.  The City has taken advantage of this since the programs inception.  And lastly, Special Assessments.  </a:t>
            </a:r>
            <a:endParaRPr lang="en-US" dirty="0"/>
          </a:p>
        </p:txBody>
      </p:sp>
      <p:sp>
        <p:nvSpPr>
          <p:cNvPr id="4" name="Slide Number Placeholder 3"/>
          <p:cNvSpPr>
            <a:spLocks noGrp="1"/>
          </p:cNvSpPr>
          <p:nvPr>
            <p:ph type="sldNum" sz="quarter" idx="10"/>
          </p:nvPr>
        </p:nvSpPr>
        <p:spPr/>
        <p:txBody>
          <a:bodyPr/>
          <a:lstStyle/>
          <a:p>
            <a:fld id="{40C35515-9961-4073-8DF6-5DA91D335539}" type="slidenum">
              <a:rPr lang="en-US" smtClean="0"/>
              <a:t>17</a:t>
            </a:fld>
            <a:endParaRPr lang="en-US" dirty="0"/>
          </a:p>
        </p:txBody>
      </p:sp>
    </p:spTree>
    <p:extLst>
      <p:ext uri="{BB962C8B-B14F-4D97-AF65-F5344CB8AC3E}">
        <p14:creationId xmlns:p14="http://schemas.microsoft.com/office/powerpoint/2010/main" val="1955541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use of special assessments must be Uniform, Fair and Balanced. In order</a:t>
            </a:r>
            <a:r>
              <a:rPr lang="en-US" baseline="0" dirty="0" smtClean="0"/>
              <a:t> to accomplish this, t</a:t>
            </a:r>
            <a:r>
              <a:rPr lang="en-US" dirty="0" smtClean="0"/>
              <a:t>he</a:t>
            </a:r>
            <a:r>
              <a:rPr lang="en-US" baseline="0" dirty="0" smtClean="0"/>
              <a:t> City adopted it’s Street Reconstruction Assessment policy in 1983.  The City Mill &amp; Overlay program and revising the assessment policy for Mill &amp; Overlays was adopted in 2011.  The procedures used by the City are those specified for Minnesota Statutes, Chapter 429, which provide that all, or part of the cost of improvement may be assessed against benefiting properties in accordance up to the benefits received.  In order to prove this, the City hires an independent appraiser, we use Dahlen, Dwyer, Foley, and Tinker.  To date the appraiser has reported that the “assessments … appear to be reasonable, acceptable, and can be substantiated in the marketplace.”  Many cities chose different methods to assess for Mill &amp; Overlay projects.  Some assess $0, others assess 100% the cost of the work. The City of White Bear Lake assesses about 1/3</a:t>
            </a:r>
            <a:r>
              <a:rPr lang="en-US" baseline="30000" dirty="0" smtClean="0"/>
              <a:t>rd</a:t>
            </a:r>
            <a:r>
              <a:rPr lang="en-US" baseline="0" dirty="0" smtClean="0"/>
              <a:t> the Improvement Cost. In 2021 the proposed assessments are to be about $1,200 per 80’ lot, $2,400 per 80’ lot for full pavement replacement, and $2,400 each for alley reconstruction. Note: The highest residential assessment on the roll includes a mill &amp; overlay assessment and alley assessment is proposed to be $3,400.  Commercial and Apartment assessments are currently being reviewed.  The Assessment Hearing is scheduled for 9/21/2021.</a:t>
            </a:r>
            <a:endParaRPr lang="en-US" dirty="0"/>
          </a:p>
        </p:txBody>
      </p:sp>
      <p:sp>
        <p:nvSpPr>
          <p:cNvPr id="4" name="Slide Number Placeholder 3"/>
          <p:cNvSpPr>
            <a:spLocks noGrp="1"/>
          </p:cNvSpPr>
          <p:nvPr>
            <p:ph type="sldNum" sz="quarter" idx="10"/>
          </p:nvPr>
        </p:nvSpPr>
        <p:spPr/>
        <p:txBody>
          <a:bodyPr/>
          <a:lstStyle/>
          <a:p>
            <a:fld id="{40C35515-9961-4073-8DF6-5DA91D335539}" type="slidenum">
              <a:rPr lang="en-US" smtClean="0"/>
              <a:t>18</a:t>
            </a:fld>
            <a:endParaRPr lang="en-US" dirty="0"/>
          </a:p>
        </p:txBody>
      </p:sp>
    </p:spTree>
    <p:extLst>
      <p:ext uri="{BB962C8B-B14F-4D97-AF65-F5344CB8AC3E}">
        <p14:creationId xmlns:p14="http://schemas.microsoft.com/office/powerpoint/2010/main" val="960502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Above</a:t>
            </a:r>
            <a:r>
              <a:rPr lang="en-US" baseline="0" dirty="0" smtClean="0"/>
              <a:t> is the anticipated schedule for the 2021 Street Rehabilitation Projects.</a:t>
            </a:r>
            <a:endParaRPr lang="en-US" dirty="0"/>
          </a:p>
        </p:txBody>
      </p:sp>
      <p:sp>
        <p:nvSpPr>
          <p:cNvPr id="4" name="Slide Number Placeholder 3"/>
          <p:cNvSpPr>
            <a:spLocks noGrp="1"/>
          </p:cNvSpPr>
          <p:nvPr>
            <p:ph type="sldNum" sz="quarter" idx="10"/>
          </p:nvPr>
        </p:nvSpPr>
        <p:spPr/>
        <p:txBody>
          <a:bodyPr/>
          <a:lstStyle/>
          <a:p>
            <a:fld id="{40C35515-9961-4073-8DF6-5DA91D335539}" type="slidenum">
              <a:rPr lang="en-US" smtClean="0"/>
              <a:t>19</a:t>
            </a:fld>
            <a:endParaRPr lang="en-US" dirty="0"/>
          </a:p>
        </p:txBody>
      </p:sp>
    </p:spTree>
    <p:extLst>
      <p:ext uri="{BB962C8B-B14F-4D97-AF65-F5344CB8AC3E}">
        <p14:creationId xmlns:p14="http://schemas.microsoft.com/office/powerpoint/2010/main" val="490923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Staff</a:t>
            </a:r>
            <a:r>
              <a:rPr lang="en-US" baseline="0" dirty="0" smtClean="0"/>
              <a:t> introduction, </a:t>
            </a:r>
            <a:r>
              <a:rPr lang="en-US" baseline="0" dirty="0"/>
              <a:t>we are here to assist you with questions and concerns regarding this project</a:t>
            </a:r>
            <a:r>
              <a:rPr lang="en-US" baseline="0" dirty="0" smtClean="0"/>
              <a:t>. Paul and Nate will be in the office most of the time. Dan will be overseeing the project, and running the survey crew.  Jayson will be the inspector for the project along with a seasonal worker. Connie will be coordinating the Raingarden Program with the watershed districts. Carisa will be the point of contact for all the project questions.  She will be the one that answers most phone calls and e-mails.  </a:t>
            </a:r>
            <a:endParaRPr lang="en-US" baseline="0" dirty="0"/>
          </a:p>
          <a:p>
            <a:endParaRPr lang="en-US" dirty="0"/>
          </a:p>
        </p:txBody>
      </p:sp>
      <p:sp>
        <p:nvSpPr>
          <p:cNvPr id="4" name="Slide Number Placeholder 3"/>
          <p:cNvSpPr>
            <a:spLocks noGrp="1"/>
          </p:cNvSpPr>
          <p:nvPr>
            <p:ph type="sldNum" sz="quarter" idx="10"/>
          </p:nvPr>
        </p:nvSpPr>
        <p:spPr/>
        <p:txBody>
          <a:bodyPr/>
          <a:lstStyle/>
          <a:p>
            <a:fld id="{40C35515-9961-4073-8DF6-5DA91D335539}" type="slidenum">
              <a:rPr lang="en-US" smtClean="0"/>
              <a:t>2</a:t>
            </a:fld>
            <a:endParaRPr lang="en-US" dirty="0"/>
          </a:p>
        </p:txBody>
      </p:sp>
    </p:spTree>
    <p:extLst>
      <p:ext uri="{BB962C8B-B14F-4D97-AF65-F5344CB8AC3E}">
        <p14:creationId xmlns:p14="http://schemas.microsoft.com/office/powerpoint/2010/main" val="2338561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summary of the State Statute 429 assessment process with anticipated dates.</a:t>
            </a:r>
            <a:endParaRPr lang="en-US" dirty="0"/>
          </a:p>
        </p:txBody>
      </p:sp>
      <p:sp>
        <p:nvSpPr>
          <p:cNvPr id="4" name="Slide Number Placeholder 3"/>
          <p:cNvSpPr>
            <a:spLocks noGrp="1"/>
          </p:cNvSpPr>
          <p:nvPr>
            <p:ph type="sldNum" sz="quarter" idx="10"/>
          </p:nvPr>
        </p:nvSpPr>
        <p:spPr/>
        <p:txBody>
          <a:bodyPr/>
          <a:lstStyle/>
          <a:p>
            <a:fld id="{40C35515-9961-4073-8DF6-5DA91D335539}" type="slidenum">
              <a:rPr lang="en-US" smtClean="0"/>
              <a:t>20</a:t>
            </a:fld>
            <a:endParaRPr lang="en-US" dirty="0"/>
          </a:p>
        </p:txBody>
      </p:sp>
    </p:spTree>
    <p:extLst>
      <p:ext uri="{BB962C8B-B14F-4D97-AF65-F5344CB8AC3E}">
        <p14:creationId xmlns:p14="http://schemas.microsoft.com/office/powerpoint/2010/main" val="960502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Above</a:t>
            </a:r>
            <a:r>
              <a:rPr lang="en-US" baseline="0" dirty="0" smtClean="0"/>
              <a:t> are sample assessments with breakdowns for certain amounts ranging from $1,500 - $4,000 with an assumed 5% interest rate.</a:t>
            </a:r>
            <a:endParaRPr lang="en-US" dirty="0"/>
          </a:p>
        </p:txBody>
      </p:sp>
      <p:sp>
        <p:nvSpPr>
          <p:cNvPr id="4" name="Slide Number Placeholder 3"/>
          <p:cNvSpPr>
            <a:spLocks noGrp="1"/>
          </p:cNvSpPr>
          <p:nvPr>
            <p:ph type="sldNum" sz="quarter" idx="10"/>
          </p:nvPr>
        </p:nvSpPr>
        <p:spPr/>
        <p:txBody>
          <a:bodyPr/>
          <a:lstStyle/>
          <a:p>
            <a:fld id="{40C35515-9961-4073-8DF6-5DA91D335539}" type="slidenum">
              <a:rPr lang="en-US" smtClean="0"/>
              <a:t>21</a:t>
            </a:fld>
            <a:endParaRPr lang="en-US" dirty="0"/>
          </a:p>
        </p:txBody>
      </p:sp>
    </p:spTree>
    <p:extLst>
      <p:ext uri="{BB962C8B-B14F-4D97-AF65-F5344CB8AC3E}">
        <p14:creationId xmlns:p14="http://schemas.microsoft.com/office/powerpoint/2010/main" val="490923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next slides show a brief presentation of what to expect for construction activities.</a:t>
            </a:r>
            <a:endParaRPr lang="en-US" dirty="0"/>
          </a:p>
        </p:txBody>
      </p:sp>
      <p:sp>
        <p:nvSpPr>
          <p:cNvPr id="4" name="Slide Number Placeholder 3"/>
          <p:cNvSpPr>
            <a:spLocks noGrp="1"/>
          </p:cNvSpPr>
          <p:nvPr>
            <p:ph type="sldNum" sz="quarter" idx="10"/>
          </p:nvPr>
        </p:nvSpPr>
        <p:spPr/>
        <p:txBody>
          <a:bodyPr/>
          <a:lstStyle/>
          <a:p>
            <a:fld id="{40C35515-9961-4073-8DF6-5DA91D335539}" type="slidenum">
              <a:rPr lang="en-US" smtClean="0"/>
              <a:t>22</a:t>
            </a:fld>
            <a:endParaRPr lang="en-US" dirty="0"/>
          </a:p>
        </p:txBody>
      </p:sp>
    </p:spTree>
    <p:extLst>
      <p:ext uri="{BB962C8B-B14F-4D97-AF65-F5344CB8AC3E}">
        <p14:creationId xmlns:p14="http://schemas.microsoft.com/office/powerpoint/2010/main" val="1234089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Often during</a:t>
            </a:r>
            <a:r>
              <a:rPr lang="en-US" baseline="0" dirty="0" smtClean="0"/>
              <a:t> road construction, private utility companies like Xcel, Centurylink, and Comcast take a look at their own utilities and decide whether to upgrade them.  As of today, Xcel Gas will be replacing their gas mains and services on </a:t>
            </a:r>
            <a:r>
              <a:rPr lang="en-US" baseline="0" dirty="0" err="1" smtClean="0"/>
              <a:t>Campanaro</a:t>
            </a:r>
            <a:r>
              <a:rPr lang="en-US" baseline="0" dirty="0" smtClean="0"/>
              <a:t> Lane, Georgia Lane, and Woodcrest Road. </a:t>
            </a:r>
            <a:r>
              <a:rPr lang="en-US" baseline="0" dirty="0" smtClean="0"/>
              <a:t>Xcel Gas will contact affected residents with more information closer to construction. Expect small holes to be dug by Xcel to locate existing utilities. Most of this work will take place in the yard, behind the curb. To date, no other areas are planned for private utility work. </a:t>
            </a:r>
            <a:endParaRPr lang="en-US" dirty="0"/>
          </a:p>
        </p:txBody>
      </p:sp>
      <p:sp>
        <p:nvSpPr>
          <p:cNvPr id="4" name="Slide Number Placeholder 3"/>
          <p:cNvSpPr>
            <a:spLocks noGrp="1"/>
          </p:cNvSpPr>
          <p:nvPr>
            <p:ph type="sldNum" sz="quarter" idx="10"/>
          </p:nvPr>
        </p:nvSpPr>
        <p:spPr/>
        <p:txBody>
          <a:bodyPr/>
          <a:lstStyle/>
          <a:p>
            <a:fld id="{40C35515-9961-4073-8DF6-5DA91D335539}" type="slidenum">
              <a:rPr lang="en-US" smtClean="0"/>
              <a:t>23</a:t>
            </a:fld>
            <a:endParaRPr lang="en-US" dirty="0"/>
          </a:p>
        </p:txBody>
      </p:sp>
    </p:spTree>
    <p:extLst>
      <p:ext uri="{BB962C8B-B14F-4D97-AF65-F5344CB8AC3E}">
        <p14:creationId xmlns:p14="http://schemas.microsoft.com/office/powerpoint/2010/main" val="1234089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the laborers</a:t>
            </a:r>
            <a:r>
              <a:rPr lang="en-US" baseline="0" dirty="0" smtClean="0"/>
              <a:t> dig all the “gopher holes” you can expect Xcel Gas to hire a contractor to Directional Bore a new gas main.  Once the main is in place and “powered up” they will switch your service over to the new main.  Xcel Gas will contact you, you will be with out gas for about 1 hour and they will have to re-light pilot lights, if necessary.</a:t>
            </a:r>
            <a:endParaRPr lang="en-US" dirty="0"/>
          </a:p>
        </p:txBody>
      </p:sp>
      <p:sp>
        <p:nvSpPr>
          <p:cNvPr id="4" name="Slide Number Placeholder 3"/>
          <p:cNvSpPr>
            <a:spLocks noGrp="1"/>
          </p:cNvSpPr>
          <p:nvPr>
            <p:ph type="sldNum" sz="quarter" idx="10"/>
          </p:nvPr>
        </p:nvSpPr>
        <p:spPr/>
        <p:txBody>
          <a:bodyPr/>
          <a:lstStyle/>
          <a:p>
            <a:fld id="{40C35515-9961-4073-8DF6-5DA91D335539}" type="slidenum">
              <a:rPr lang="en-US" smtClean="0"/>
              <a:t>24</a:t>
            </a:fld>
            <a:endParaRPr lang="en-US" dirty="0"/>
          </a:p>
        </p:txBody>
      </p:sp>
    </p:spTree>
    <p:extLst>
      <p:ext uri="{BB962C8B-B14F-4D97-AF65-F5344CB8AC3E}">
        <p14:creationId xmlns:p14="http://schemas.microsoft.com/office/powerpoint/2010/main" val="12340894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t>
            </a:r>
            <a:r>
              <a:rPr lang="en-US" baseline="0" dirty="0" smtClean="0"/>
              <a:t>he City’s contractor could be onsite before, during, or after gas, but typically after.  The City plans on replacing some of the curb sections that are not functional.  The City will also be replacing pedestrian ramps to bring them up to ADA compliance.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35515-9961-4073-8DF6-5DA91D335539}"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371888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all the concrete work is done the next thing that most of you will notice is a large “mill” on site.  This will grind off the top layer of bituminous (black top) for those on a Mill and Overlay Job, or the remove all of the bituminous, on a Full Pavement Replacement areas.  The bottom picture is a close up of the “grinder” part of the machine with carbide teeth. </a:t>
            </a:r>
            <a:endParaRPr lang="en-US" dirty="0"/>
          </a:p>
        </p:txBody>
      </p:sp>
      <p:sp>
        <p:nvSpPr>
          <p:cNvPr id="4" name="Slide Number Placeholder 3"/>
          <p:cNvSpPr>
            <a:spLocks noGrp="1"/>
          </p:cNvSpPr>
          <p:nvPr>
            <p:ph type="sldNum" sz="quarter" idx="10"/>
          </p:nvPr>
        </p:nvSpPr>
        <p:spPr/>
        <p:txBody>
          <a:bodyPr/>
          <a:lstStyle/>
          <a:p>
            <a:fld id="{40C35515-9961-4073-8DF6-5DA91D335539}" type="slidenum">
              <a:rPr lang="en-US" smtClean="0"/>
              <a:t>26</a:t>
            </a:fld>
            <a:endParaRPr lang="en-US" dirty="0"/>
          </a:p>
        </p:txBody>
      </p:sp>
    </p:spTree>
    <p:extLst>
      <p:ext uri="{BB962C8B-B14F-4D97-AF65-F5344CB8AC3E}">
        <p14:creationId xmlns:p14="http://schemas.microsoft.com/office/powerpoint/2010/main" val="34567113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pictures of Mills.</a:t>
            </a:r>
            <a:r>
              <a:rPr lang="en-US" baseline="0" dirty="0" smtClean="0"/>
              <a:t>  These mills, grind about an 8’ wide pass down the length of the road, then turn around and do it again, until the road is “ground down”.</a:t>
            </a:r>
            <a:endParaRPr lang="en-US" dirty="0"/>
          </a:p>
        </p:txBody>
      </p:sp>
      <p:sp>
        <p:nvSpPr>
          <p:cNvPr id="4" name="Slide Number Placeholder 3"/>
          <p:cNvSpPr>
            <a:spLocks noGrp="1"/>
          </p:cNvSpPr>
          <p:nvPr>
            <p:ph type="sldNum" sz="quarter" idx="10"/>
          </p:nvPr>
        </p:nvSpPr>
        <p:spPr/>
        <p:txBody>
          <a:bodyPr/>
          <a:lstStyle/>
          <a:p>
            <a:fld id="{40C35515-9961-4073-8DF6-5DA91D335539}" type="slidenum">
              <a:rPr lang="en-US" smtClean="0"/>
              <a:t>27</a:t>
            </a:fld>
            <a:endParaRPr lang="en-US" dirty="0"/>
          </a:p>
        </p:txBody>
      </p:sp>
    </p:spTree>
    <p:extLst>
      <p:ext uri="{BB962C8B-B14F-4D97-AF65-F5344CB8AC3E}">
        <p14:creationId xmlns:p14="http://schemas.microsoft.com/office/powerpoint/2010/main" val="24878630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all the roads are “milled”, the City will do base</a:t>
            </a:r>
            <a:r>
              <a:rPr lang="en-US" baseline="0" dirty="0" smtClean="0"/>
              <a:t> repairs as needed.  Then the gate valve and man hole casting will be adjusted to the final elevation if needed.  The road will be “tacked” with the sticky tack oil.  Take care not to drive in it, it does track.  Then the road will be paved with one lift of Bituminous.  For those of you on a full pavement replacement area, we will be placing 2 lifts of bituminous.  The entire process usually takes about 2 months (not counting the private utility work).  The City will notify residents the day before paving as you may not have driveway access at that time.  Residents will have access to their driveway about 95% of the time.  Unless, we are replacing curb right in front of your driveway, we should be able to get you in and out every day.  Weekend work is rare but does happen, we will let you know in advance.  Typical working hours are 7 a.m. – 9 p.m., Monday – Friday.</a:t>
            </a:r>
          </a:p>
        </p:txBody>
      </p:sp>
      <p:sp>
        <p:nvSpPr>
          <p:cNvPr id="4" name="Slide Number Placeholder 3"/>
          <p:cNvSpPr>
            <a:spLocks noGrp="1"/>
          </p:cNvSpPr>
          <p:nvPr>
            <p:ph type="sldNum" sz="quarter" idx="10"/>
          </p:nvPr>
        </p:nvSpPr>
        <p:spPr/>
        <p:txBody>
          <a:bodyPr/>
          <a:lstStyle/>
          <a:p>
            <a:fld id="{40C35515-9961-4073-8DF6-5DA91D335539}" type="slidenum">
              <a:rPr lang="en-US" smtClean="0"/>
              <a:t>28</a:t>
            </a:fld>
            <a:endParaRPr lang="en-US" dirty="0"/>
          </a:p>
        </p:txBody>
      </p:sp>
    </p:spTree>
    <p:extLst>
      <p:ext uri="{BB962C8B-B14F-4D97-AF65-F5344CB8AC3E}">
        <p14:creationId xmlns:p14="http://schemas.microsoft.com/office/powerpoint/2010/main" val="17973174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call</a:t>
            </a:r>
            <a:r>
              <a:rPr lang="en-US" baseline="0" dirty="0" smtClean="0"/>
              <a:t> any of these phone numbers if you have any questions.</a:t>
            </a:r>
            <a:endParaRPr lang="en-US" dirty="0"/>
          </a:p>
        </p:txBody>
      </p:sp>
      <p:sp>
        <p:nvSpPr>
          <p:cNvPr id="4" name="Slide Number Placeholder 3"/>
          <p:cNvSpPr>
            <a:spLocks noGrp="1"/>
          </p:cNvSpPr>
          <p:nvPr>
            <p:ph type="sldNum" sz="quarter" idx="10"/>
          </p:nvPr>
        </p:nvSpPr>
        <p:spPr/>
        <p:txBody>
          <a:bodyPr/>
          <a:lstStyle/>
          <a:p>
            <a:fld id="{40C35515-9961-4073-8DF6-5DA91D335539}" type="slidenum">
              <a:rPr lang="en-US" smtClean="0"/>
              <a:t>29</a:t>
            </a:fld>
            <a:endParaRPr lang="en-US" dirty="0"/>
          </a:p>
        </p:txBody>
      </p:sp>
    </p:spTree>
    <p:extLst>
      <p:ext uri="{BB962C8B-B14F-4D97-AF65-F5344CB8AC3E}">
        <p14:creationId xmlns:p14="http://schemas.microsoft.com/office/powerpoint/2010/main" val="2338561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Typically the City “reconstructs” 2-3 miles a year.</a:t>
            </a:r>
            <a:r>
              <a:rPr lang="en-US" baseline="0" dirty="0" smtClean="0"/>
              <a:t>  The goal is to get all City owned streets to current engineering standards (a minimum of 6” of class 5 gravel, and a minimum of 3 1/2” of asphalt).  This usually includes utility modifications and adding storm sewer features where needed.  Around 93% of City owed streets are up to current standards.  The City will not have a reconstruction program this year. </a:t>
            </a:r>
            <a:endParaRPr lang="en-US" dirty="0"/>
          </a:p>
        </p:txBody>
      </p:sp>
      <p:sp>
        <p:nvSpPr>
          <p:cNvPr id="4" name="Slide Number Placeholder 3"/>
          <p:cNvSpPr>
            <a:spLocks noGrp="1"/>
          </p:cNvSpPr>
          <p:nvPr>
            <p:ph type="sldNum" sz="quarter" idx="10"/>
          </p:nvPr>
        </p:nvSpPr>
        <p:spPr/>
        <p:txBody>
          <a:bodyPr/>
          <a:lstStyle/>
          <a:p>
            <a:fld id="{40C35515-9961-4073-8DF6-5DA91D335539}" type="slidenum">
              <a:rPr lang="en-US" smtClean="0"/>
              <a:t>3</a:t>
            </a:fld>
            <a:endParaRPr lang="en-US" dirty="0"/>
          </a:p>
        </p:txBody>
      </p:sp>
    </p:spTree>
    <p:extLst>
      <p:ext uri="{BB962C8B-B14F-4D97-AF65-F5344CB8AC3E}">
        <p14:creationId xmlns:p14="http://schemas.microsoft.com/office/powerpoint/2010/main" val="40425504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C35515-9961-4073-8DF6-5DA91D335539}" type="slidenum">
              <a:rPr lang="en-US" smtClean="0"/>
              <a:t>30</a:t>
            </a:fld>
            <a:endParaRPr lang="en-US" dirty="0"/>
          </a:p>
        </p:txBody>
      </p:sp>
    </p:spTree>
    <p:extLst>
      <p:ext uri="{BB962C8B-B14F-4D97-AF65-F5344CB8AC3E}">
        <p14:creationId xmlns:p14="http://schemas.microsoft.com/office/powerpoint/2010/main" val="3947805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Typically,</a:t>
            </a:r>
            <a:r>
              <a:rPr lang="en-US" baseline="0" dirty="0" smtClean="0"/>
              <a:t> every year the City also has a Mill &amp; Overlay/ Pavement Rehabilitation program. While the City is trying to reconstruct all City owned streets to current standards, it is also important for the City to maintain the assets it has. These are the projects that we are proposing to the City Council this year as well as a look into what is anticipated for the next five years.</a:t>
            </a:r>
            <a:endParaRPr lang="en-US" dirty="0"/>
          </a:p>
        </p:txBody>
      </p:sp>
      <p:sp>
        <p:nvSpPr>
          <p:cNvPr id="4" name="Slide Number Placeholder 3"/>
          <p:cNvSpPr>
            <a:spLocks noGrp="1"/>
          </p:cNvSpPr>
          <p:nvPr>
            <p:ph type="sldNum" sz="quarter" idx="10"/>
          </p:nvPr>
        </p:nvSpPr>
        <p:spPr/>
        <p:txBody>
          <a:bodyPr/>
          <a:lstStyle/>
          <a:p>
            <a:fld id="{40C35515-9961-4073-8DF6-5DA91D335539}" type="slidenum">
              <a:rPr lang="en-US" smtClean="0"/>
              <a:t>4</a:t>
            </a:fld>
            <a:endParaRPr lang="en-US" dirty="0"/>
          </a:p>
        </p:txBody>
      </p:sp>
    </p:spTree>
    <p:extLst>
      <p:ext uri="{BB962C8B-B14F-4D97-AF65-F5344CB8AC3E}">
        <p14:creationId xmlns:p14="http://schemas.microsoft.com/office/powerpoint/2010/main" val="3066317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location </a:t>
            </a:r>
            <a:r>
              <a:rPr lang="en-US" baseline="0" dirty="0" smtClean="0"/>
              <a:t>for City Project 21-01.  These roads are built with a curb and gutter section, 6” of gravel, but only about 2” of bituminous (blacktop).  The City is proposing “Full Pavement Replacement” for this area.  We propose removing all the bituminous, regrading the existing gravel, and paving back 3 ½” of bituminous.</a:t>
            </a:r>
            <a:endParaRPr lang="en-US" dirty="0"/>
          </a:p>
        </p:txBody>
      </p:sp>
      <p:sp>
        <p:nvSpPr>
          <p:cNvPr id="4" name="Slide Number Placeholder 3"/>
          <p:cNvSpPr>
            <a:spLocks noGrp="1"/>
          </p:cNvSpPr>
          <p:nvPr>
            <p:ph type="sldNum" sz="quarter" idx="10"/>
          </p:nvPr>
        </p:nvSpPr>
        <p:spPr/>
        <p:txBody>
          <a:bodyPr/>
          <a:lstStyle/>
          <a:p>
            <a:fld id="{40C35515-9961-4073-8DF6-5DA91D335539}" type="slidenum">
              <a:rPr lang="en-US" smtClean="0"/>
              <a:t>5</a:t>
            </a:fld>
            <a:endParaRPr lang="en-US" dirty="0"/>
          </a:p>
        </p:txBody>
      </p:sp>
    </p:spTree>
    <p:extLst>
      <p:ext uri="{BB962C8B-B14F-4D97-AF65-F5344CB8AC3E}">
        <p14:creationId xmlns:p14="http://schemas.microsoft.com/office/powerpoint/2010/main" val="2587468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a:t>
            </a:r>
            <a:r>
              <a:rPr lang="en-US" baseline="0" dirty="0" smtClean="0"/>
              <a:t> the location for City Projects 21-06.  Birch Lake Avenue was constructed in 2001.  The pavements in the late 1990’s early 2000’s have a problem with delaminating.  Through the years the City’s Public Works has patched and “spot milled” this road.  We are proposing a Mill and Overlay for this area. </a:t>
            </a:r>
            <a:endParaRPr lang="en-US" dirty="0"/>
          </a:p>
        </p:txBody>
      </p:sp>
      <p:sp>
        <p:nvSpPr>
          <p:cNvPr id="4" name="Slide Number Placeholder 3"/>
          <p:cNvSpPr>
            <a:spLocks noGrp="1"/>
          </p:cNvSpPr>
          <p:nvPr>
            <p:ph type="sldNum" sz="quarter" idx="10"/>
          </p:nvPr>
        </p:nvSpPr>
        <p:spPr/>
        <p:txBody>
          <a:bodyPr/>
          <a:lstStyle/>
          <a:p>
            <a:fld id="{40C35515-9961-4073-8DF6-5DA91D335539}" type="slidenum">
              <a:rPr lang="en-US" smtClean="0"/>
              <a:t>6</a:t>
            </a:fld>
            <a:endParaRPr lang="en-US" dirty="0"/>
          </a:p>
        </p:txBody>
      </p:sp>
    </p:spTree>
    <p:extLst>
      <p:ext uri="{BB962C8B-B14F-4D97-AF65-F5344CB8AC3E}">
        <p14:creationId xmlns:p14="http://schemas.microsoft.com/office/powerpoint/2010/main" val="3899863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City Project 21-13 is located</a:t>
            </a:r>
            <a:r>
              <a:rPr lang="en-US" baseline="0" dirty="0" smtClean="0"/>
              <a:t> in 3 other areas throughout the City.  This first area shown here is a Mill and Overlay for Fifth Street and Sixth Street (shown in blue).  The Alley (shown in red) will be reconstructed to current standards.</a:t>
            </a:r>
            <a:endParaRPr lang="en-US" dirty="0"/>
          </a:p>
        </p:txBody>
      </p:sp>
      <p:sp>
        <p:nvSpPr>
          <p:cNvPr id="4" name="Slide Number Placeholder 3"/>
          <p:cNvSpPr>
            <a:spLocks noGrp="1"/>
          </p:cNvSpPr>
          <p:nvPr>
            <p:ph type="sldNum" sz="quarter" idx="10"/>
          </p:nvPr>
        </p:nvSpPr>
        <p:spPr/>
        <p:txBody>
          <a:bodyPr/>
          <a:lstStyle/>
          <a:p>
            <a:fld id="{40C35515-9961-4073-8DF6-5DA91D335539}" type="slidenum">
              <a:rPr lang="en-US" smtClean="0"/>
              <a:t>7</a:t>
            </a:fld>
            <a:endParaRPr lang="en-US" dirty="0"/>
          </a:p>
        </p:txBody>
      </p:sp>
    </p:spTree>
    <p:extLst>
      <p:ext uri="{BB962C8B-B14F-4D97-AF65-F5344CB8AC3E}">
        <p14:creationId xmlns:p14="http://schemas.microsoft.com/office/powerpoint/2010/main" val="375084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a:t>
            </a:r>
            <a:r>
              <a:rPr lang="en-US" baseline="0" dirty="0" smtClean="0"/>
              <a:t> area</a:t>
            </a:r>
            <a:r>
              <a:rPr lang="en-US" dirty="0" smtClean="0"/>
              <a:t> is Lakehill Circle.  This is a developer built road in 2 phases,</a:t>
            </a:r>
            <a:r>
              <a:rPr lang="en-US" baseline="0" dirty="0" smtClean="0"/>
              <a:t> in 1976 and 1980.  It was built with 2” of bituminous (blacktop) and 10” of gravel. The City is proposing “Full Pavement Replacement” for this street.  We propose removing all the bituminous, regrading the existing gravel, and paving back 3 ½” of bituminous.</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40C35515-9961-4073-8DF6-5DA91D335539}" type="slidenum">
              <a:rPr lang="en-US" smtClean="0"/>
              <a:t>8</a:t>
            </a:fld>
            <a:endParaRPr lang="en-US" dirty="0"/>
          </a:p>
        </p:txBody>
      </p:sp>
    </p:spTree>
    <p:extLst>
      <p:ext uri="{BB962C8B-B14F-4D97-AF65-F5344CB8AC3E}">
        <p14:creationId xmlns:p14="http://schemas.microsoft.com/office/powerpoint/2010/main" val="1736990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third area the City is proposing for City Project 21-13 is the “Willow Marsh” neighborhood. We are proposing a Mill and Overlay for this area.</a:t>
            </a:r>
            <a:endParaRPr lang="en-US" dirty="0"/>
          </a:p>
        </p:txBody>
      </p:sp>
      <p:sp>
        <p:nvSpPr>
          <p:cNvPr id="4" name="Slide Number Placeholder 3"/>
          <p:cNvSpPr>
            <a:spLocks noGrp="1"/>
          </p:cNvSpPr>
          <p:nvPr>
            <p:ph type="sldNum" sz="quarter" idx="10"/>
          </p:nvPr>
        </p:nvSpPr>
        <p:spPr/>
        <p:txBody>
          <a:bodyPr/>
          <a:lstStyle/>
          <a:p>
            <a:fld id="{40C35515-9961-4073-8DF6-5DA91D335539}" type="slidenum">
              <a:rPr lang="en-US" smtClean="0"/>
              <a:t>9</a:t>
            </a:fld>
            <a:endParaRPr lang="en-US" dirty="0"/>
          </a:p>
        </p:txBody>
      </p:sp>
    </p:spTree>
    <p:extLst>
      <p:ext uri="{BB962C8B-B14F-4D97-AF65-F5344CB8AC3E}">
        <p14:creationId xmlns:p14="http://schemas.microsoft.com/office/powerpoint/2010/main" val="3434756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pPr>
              <a:defRPr/>
            </a:pPr>
            <a:fld id="{DA80DDFF-CFCC-418C-B386-3C0C6062DADD}" type="datetimeFigureOut">
              <a:rPr lang="en-US" smtClean="0"/>
              <a:pPr>
                <a:defRPr/>
              </a:pPr>
              <a:t>11/24/2020</a:t>
            </a:fld>
            <a:endParaRPr lang="en-US" dirty="0"/>
          </a:p>
        </p:txBody>
      </p:sp>
      <p:sp>
        <p:nvSpPr>
          <p:cNvPr id="17" name="Footer Placeholder 16"/>
          <p:cNvSpPr>
            <a:spLocks noGrp="1"/>
          </p:cNvSpPr>
          <p:nvPr>
            <p:ph type="ftr" sz="quarter" idx="11"/>
          </p:nvPr>
        </p:nvSpPr>
        <p:spPr/>
        <p:txBody>
          <a:bodyPr/>
          <a:lstStyle/>
          <a:p>
            <a:pPr>
              <a:defRPr/>
            </a:pPr>
            <a:endParaRPr lang="en-US" dirty="0"/>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pPr>
              <a:defRPr/>
            </a:pPr>
            <a:fld id="{CC7F4855-8DDD-4154-9E43-FA7ADB14068E}" type="slidenum">
              <a:rPr lang="en-US" smtClean="0"/>
              <a:pPr>
                <a:defRPr/>
              </a:pPr>
              <a:t>‹#›</a:t>
            </a:fld>
            <a:endParaRPr lang="en-US" dirty="0"/>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8B179A30-4F58-4773-9021-342C8A3D09FF}" type="datetimeFigureOut">
              <a:rPr lang="en-US" smtClean="0"/>
              <a:pPr>
                <a:defRPr/>
              </a:pPr>
              <a:t>11/24/2020</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9FCC4848-8B28-4398-B072-26EB7A5E99CF}" type="slidenum">
              <a:rPr lang="en-US" smtClean="0"/>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6915912" y="3009901"/>
            <a:ext cx="457200" cy="441325"/>
          </a:xfrm>
        </p:spPr>
        <p:txBody>
          <a:bodyPr/>
          <a:lstStyle/>
          <a:p>
            <a:pPr>
              <a:defRPr/>
            </a:pPr>
            <a:fld id="{54F331BA-18B9-4DD5-B9FF-04A7AF6DD9F0}" type="slidenum">
              <a:rPr lang="en-US" smtClean="0"/>
              <a:pPr>
                <a:defRPr/>
              </a:pPr>
              <a:t>‹#›</a:t>
            </a:fld>
            <a:endParaRPr lang="en-US" dirty="0"/>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907C47EB-D9A2-41C7-B3EE-4A18F532CFF0}" type="datetimeFigureOut">
              <a:rPr lang="en-US" smtClean="0"/>
              <a:pPr>
                <a:defRPr/>
              </a:pPr>
              <a:t>11/24/2020</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2" name="Vertical Title 1"/>
          <p:cNvSpPr>
            <a:spLocks noGrp="1"/>
          </p:cNvSpPr>
          <p:nvPr>
            <p:ph type="title" orient="vert"/>
          </p:nvPr>
        </p:nvSpPr>
        <p:spPr>
          <a:xfrm>
            <a:off x="7391400" y="304801"/>
            <a:ext cx="1447800" cy="5851525"/>
          </a:xfrm>
        </p:spPr>
        <p:txBody>
          <a:bodyPr vert="eaVert"/>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kumimoji="0" lang="en-US" dirty="0"/>
          </a:p>
        </p:txBody>
      </p:sp>
      <p:sp useBgFill="1">
        <p:nvSpPr>
          <p:cNvPr id="5" name="Rounded Rectangle 4"/>
          <p:cNvSpPr/>
          <p:nvPr/>
        </p:nvSpPr>
        <p:spPr>
          <a:xfrm>
            <a:off x="65088" y="69850"/>
            <a:ext cx="901382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hangingPunct="1">
              <a:defRPr/>
            </a:pPr>
            <a:endParaRPr kumimoji="0" lang="en-US" dirty="0"/>
          </a:p>
        </p:txBody>
      </p:sp>
      <p:sp>
        <p:nvSpPr>
          <p:cNvPr id="6" name="Rectangle 5"/>
          <p:cNvSpPr/>
          <p:nvPr/>
        </p:nvSpPr>
        <p:spPr>
          <a:xfrm>
            <a:off x="63500" y="1449388"/>
            <a:ext cx="9020175"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dirty="0"/>
          </a:p>
        </p:txBody>
      </p:sp>
      <p:sp>
        <p:nvSpPr>
          <p:cNvPr id="7" name="Rectangle 6"/>
          <p:cNvSpPr/>
          <p:nvPr/>
        </p:nvSpPr>
        <p:spPr>
          <a:xfrm>
            <a:off x="63500" y="1397000"/>
            <a:ext cx="9020175"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dirty="0"/>
          </a:p>
        </p:txBody>
      </p:sp>
      <p:sp>
        <p:nvSpPr>
          <p:cNvPr id="10" name="Rectangle 9"/>
          <p:cNvSpPr/>
          <p:nvPr/>
        </p:nvSpPr>
        <p:spPr>
          <a:xfrm>
            <a:off x="63500" y="2976563"/>
            <a:ext cx="9020175"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dirty="0"/>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lang="en-US"/>
              <a:t>Click to edit Master title style</a:t>
            </a:r>
          </a:p>
        </p:txBody>
      </p:sp>
      <p:sp>
        <p:nvSpPr>
          <p:cNvPr id="11" name="Date Placeholder 27"/>
          <p:cNvSpPr>
            <a:spLocks noGrp="1"/>
          </p:cNvSpPr>
          <p:nvPr>
            <p:ph type="dt" sz="half" idx="10"/>
          </p:nvPr>
        </p:nvSpPr>
        <p:spPr/>
        <p:txBody>
          <a:bodyPr/>
          <a:lstStyle>
            <a:lvl1pPr>
              <a:defRPr/>
            </a:lvl1pPr>
          </a:lstStyle>
          <a:p>
            <a:pPr>
              <a:defRPr/>
            </a:pPr>
            <a:endParaRPr lang="en-US" dirty="0"/>
          </a:p>
        </p:txBody>
      </p:sp>
      <p:sp>
        <p:nvSpPr>
          <p:cNvPr id="12" name="Footer Placeholder 16"/>
          <p:cNvSpPr>
            <a:spLocks noGrp="1"/>
          </p:cNvSpPr>
          <p:nvPr>
            <p:ph type="ftr" sz="quarter" idx="11"/>
          </p:nvPr>
        </p:nvSpPr>
        <p:spPr/>
        <p:txBody>
          <a:bodyPr/>
          <a:lstStyle>
            <a:lvl1pPr>
              <a:defRPr/>
            </a:lvl1pPr>
          </a:lstStyle>
          <a:p>
            <a:pPr>
              <a:defRPr/>
            </a:pPr>
            <a:endParaRPr lang="en-US" dirty="0"/>
          </a:p>
        </p:txBody>
      </p:sp>
      <p:sp>
        <p:nvSpPr>
          <p:cNvPr id="13" name="Slide Number Placeholder 28"/>
          <p:cNvSpPr>
            <a:spLocks noGrp="1"/>
          </p:cNvSpPr>
          <p:nvPr>
            <p:ph type="sldNum" sz="quarter" idx="12"/>
          </p:nvPr>
        </p:nvSpPr>
        <p:spPr/>
        <p:txBody>
          <a:bodyPr/>
          <a:lstStyle>
            <a:lvl1pPr>
              <a:defRPr/>
            </a:lvl1pPr>
          </a:lstStyle>
          <a:p>
            <a:pPr>
              <a:defRPr/>
            </a:pPr>
            <a:fld id="{CC8B9F05-BEE5-4261-AA22-194F8D6DFED2}" type="slidenum">
              <a:rPr lang="en-US" altLang="en-US"/>
              <a:pPr>
                <a:defRPr/>
              </a:pPr>
              <a:t>‹#›</a:t>
            </a:fld>
            <a:endParaRPr lang="en-US" altLang="en-US" dirty="0"/>
          </a:p>
        </p:txBody>
      </p:sp>
    </p:spTree>
    <p:extLst>
      <p:ext uri="{BB962C8B-B14F-4D97-AF65-F5344CB8AC3E}">
        <p14:creationId xmlns:p14="http://schemas.microsoft.com/office/powerpoint/2010/main" val="2663875012"/>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914400" y="1447800"/>
            <a:ext cx="7772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10C0608A-9C03-476F-A4CA-0D9FF5B93CDB}" type="slidenum">
              <a:rPr lang="en-US" altLang="en-US"/>
              <a:pPr>
                <a:defRPr/>
              </a:pPr>
              <a:t>‹#›</a:t>
            </a:fld>
            <a:endParaRPr lang="en-US" altLang="en-US" dirty="0"/>
          </a:p>
        </p:txBody>
      </p:sp>
    </p:spTree>
    <p:extLst>
      <p:ext uri="{BB962C8B-B14F-4D97-AF65-F5344CB8AC3E}">
        <p14:creationId xmlns:p14="http://schemas.microsoft.com/office/powerpoint/2010/main" val="1016200027"/>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kumimoji="0" lang="en-US" dirty="0"/>
          </a:p>
        </p:txBody>
      </p:sp>
      <p:sp useBgFill="1">
        <p:nvSpPr>
          <p:cNvPr id="5" name="Rounded Rectangle 4"/>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hangingPunct="1">
              <a:defRPr/>
            </a:pPr>
            <a:endParaRPr kumimoji="0" lang="en-US" dirty="0"/>
          </a:p>
        </p:txBody>
      </p:sp>
      <p:sp>
        <p:nvSpPr>
          <p:cNvPr id="6" name="Rectangle 5"/>
          <p:cNvSpPr/>
          <p:nvPr/>
        </p:nvSpPr>
        <p:spPr>
          <a:xfrm flipV="1">
            <a:off x="69850" y="2376488"/>
            <a:ext cx="901382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dirty="0"/>
          </a:p>
        </p:txBody>
      </p:sp>
      <p:sp>
        <p:nvSpPr>
          <p:cNvPr id="7" name="Rectangle 6"/>
          <p:cNvSpPr/>
          <p:nvPr/>
        </p:nvSpPr>
        <p:spPr>
          <a:xfrm>
            <a:off x="69850" y="2341563"/>
            <a:ext cx="901382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dirty="0"/>
          </a:p>
        </p:txBody>
      </p:sp>
      <p:sp>
        <p:nvSpPr>
          <p:cNvPr id="8" name="Rectangle 7"/>
          <p:cNvSpPr/>
          <p:nvPr/>
        </p:nvSpPr>
        <p:spPr>
          <a:xfrm>
            <a:off x="68263" y="2468563"/>
            <a:ext cx="9015412"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dirty="0"/>
          </a:p>
        </p:txBody>
      </p:sp>
      <p:sp>
        <p:nvSpPr>
          <p:cNvPr id="2" name="Title 1"/>
          <p:cNvSpPr>
            <a:spLocks noGrp="1"/>
          </p:cNvSpPr>
          <p:nvPr>
            <p:ph type="title"/>
          </p:nvPr>
        </p:nvSpPr>
        <p:spPr>
          <a:xfrm>
            <a:off x="722313" y="952500"/>
            <a:ext cx="7772400" cy="1362075"/>
          </a:xfrm>
        </p:spPr>
        <p:txBody>
          <a:bodyPr/>
          <a:lstStyle>
            <a:lvl1pPr algn="l">
              <a:buNone/>
              <a:defRPr sz="4000" b="0" cap="none"/>
            </a:lvl1pPr>
          </a:lstStyle>
          <a:p>
            <a:r>
              <a:rPr lang="en-US"/>
              <a:t>Click to edit Master title style</a:t>
            </a:r>
          </a:p>
        </p:txBody>
      </p:sp>
      <p:sp>
        <p:nvSpPr>
          <p:cNvPr id="3" name="Text Placeholder 2"/>
          <p:cNvSpPr>
            <a:spLocks noGrp="1"/>
          </p:cNvSpPr>
          <p:nvPr>
            <p:ph type="body" idx="1"/>
          </p:nvPr>
        </p:nvSpPr>
        <p:spPr>
          <a:xfrm>
            <a:off x="722313" y="2547938"/>
            <a:ext cx="77724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9" name="Date Placeholder 3"/>
          <p:cNvSpPr>
            <a:spLocks noGrp="1"/>
          </p:cNvSpPr>
          <p:nvPr>
            <p:ph type="dt" sz="half" idx="10"/>
          </p:nvPr>
        </p:nvSpPr>
        <p:spPr/>
        <p:txBody>
          <a:bodyPr/>
          <a:lstStyle>
            <a:lvl1pPr>
              <a:defRPr/>
            </a:lvl1pPr>
          </a:lstStyle>
          <a:p>
            <a:pPr>
              <a:defRPr/>
            </a:pPr>
            <a:endParaRPr lang="en-US" dirty="0"/>
          </a:p>
        </p:txBody>
      </p:sp>
      <p:sp>
        <p:nvSpPr>
          <p:cNvPr id="10" name="Footer Placeholder 4"/>
          <p:cNvSpPr>
            <a:spLocks noGrp="1"/>
          </p:cNvSpPr>
          <p:nvPr>
            <p:ph type="ftr" sz="quarter" idx="11"/>
          </p:nvPr>
        </p:nvSpPr>
        <p:spPr>
          <a:xfrm>
            <a:off x="800100" y="6172200"/>
            <a:ext cx="4000500" cy="457200"/>
          </a:xfrm>
        </p:spPr>
        <p:txBody>
          <a:bodyPr/>
          <a:lstStyle>
            <a:lvl1pPr>
              <a:defRPr/>
            </a:lvl1pPr>
          </a:lstStyle>
          <a:p>
            <a:pPr>
              <a:defRPr/>
            </a:pPr>
            <a:endParaRPr lang="en-US" dirty="0"/>
          </a:p>
        </p:txBody>
      </p:sp>
      <p:sp>
        <p:nvSpPr>
          <p:cNvPr id="11" name="Slide Number Placeholder 5"/>
          <p:cNvSpPr>
            <a:spLocks noGrp="1"/>
          </p:cNvSpPr>
          <p:nvPr>
            <p:ph type="sldNum" sz="quarter" idx="12"/>
          </p:nvPr>
        </p:nvSpPr>
        <p:spPr>
          <a:xfrm>
            <a:off x="146050" y="6208713"/>
            <a:ext cx="457200" cy="457200"/>
          </a:xfrm>
        </p:spPr>
        <p:txBody>
          <a:bodyPr/>
          <a:lstStyle>
            <a:lvl1pPr>
              <a:defRPr/>
            </a:lvl1pPr>
          </a:lstStyle>
          <a:p>
            <a:pPr>
              <a:defRPr/>
            </a:pPr>
            <a:fld id="{31A34893-903C-4898-8A39-EFC9B8086D54}" type="slidenum">
              <a:rPr lang="en-US" altLang="en-US"/>
              <a:pPr>
                <a:defRPr/>
              </a:pPr>
              <a:t>‹#›</a:t>
            </a:fld>
            <a:endParaRPr lang="en-US" altLang="en-US" dirty="0"/>
          </a:p>
        </p:txBody>
      </p:sp>
    </p:spTree>
    <p:extLst>
      <p:ext uri="{BB962C8B-B14F-4D97-AF65-F5344CB8AC3E}">
        <p14:creationId xmlns:p14="http://schemas.microsoft.com/office/powerpoint/2010/main" val="2510607938"/>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914400" y="1447800"/>
            <a:ext cx="374904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933950" y="1447800"/>
            <a:ext cx="374904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5C64AF08-34C0-45BA-8FBD-A82979B2336D}" type="slidenum">
              <a:rPr lang="en-US" altLang="en-US"/>
              <a:pPr>
                <a:defRPr/>
              </a:pPr>
              <a:t>‹#›</a:t>
            </a:fld>
            <a:endParaRPr lang="en-US" altLang="en-US" dirty="0"/>
          </a:p>
        </p:txBody>
      </p:sp>
    </p:spTree>
    <p:extLst>
      <p:ext uri="{BB962C8B-B14F-4D97-AF65-F5344CB8AC3E}">
        <p14:creationId xmlns:p14="http://schemas.microsoft.com/office/powerpoint/2010/main" val="373987301"/>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11" name="Content Placeholder 10"/>
          <p:cNvSpPr>
            <a:spLocks noGrp="1"/>
          </p:cNvSpPr>
          <p:nvPr>
            <p:ph sz="half" idx="2"/>
          </p:nvPr>
        </p:nvSpPr>
        <p:spPr>
          <a:xfrm>
            <a:off x="914400" y="2247900"/>
            <a:ext cx="3733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4"/>
          </p:nvPr>
        </p:nvSpPr>
        <p:spPr>
          <a:xfrm>
            <a:off x="4953000" y="2247900"/>
            <a:ext cx="3733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endParaRPr lang="en-US" dirty="0"/>
          </a:p>
        </p:txBody>
      </p:sp>
      <p:sp>
        <p:nvSpPr>
          <p:cNvPr id="8" name="Footer Placeholder 2"/>
          <p:cNvSpPr>
            <a:spLocks noGrp="1"/>
          </p:cNvSpPr>
          <p:nvPr>
            <p:ph type="ftr" sz="quarter" idx="11"/>
          </p:nvPr>
        </p:nvSpPr>
        <p:spPr/>
        <p:txBody>
          <a:bodyPr/>
          <a:lstStyle>
            <a:lvl1pPr>
              <a:defRPr/>
            </a:lvl1pPr>
          </a:lstStyle>
          <a:p>
            <a:pPr>
              <a:defRPr/>
            </a:pPr>
            <a:endParaRPr lang="en-US" dirty="0"/>
          </a:p>
        </p:txBody>
      </p:sp>
      <p:sp>
        <p:nvSpPr>
          <p:cNvPr id="9" name="Slide Number Placeholder 22"/>
          <p:cNvSpPr>
            <a:spLocks noGrp="1"/>
          </p:cNvSpPr>
          <p:nvPr>
            <p:ph type="sldNum" sz="quarter" idx="12"/>
          </p:nvPr>
        </p:nvSpPr>
        <p:spPr/>
        <p:txBody>
          <a:bodyPr/>
          <a:lstStyle>
            <a:lvl1pPr>
              <a:defRPr/>
            </a:lvl1pPr>
          </a:lstStyle>
          <a:p>
            <a:pPr>
              <a:defRPr/>
            </a:pPr>
            <a:fld id="{935D0CB2-BEA9-4BAC-977E-9CC529628640}" type="slidenum">
              <a:rPr lang="en-US" altLang="en-US"/>
              <a:pPr>
                <a:defRPr/>
              </a:pPr>
              <a:t>‹#›</a:t>
            </a:fld>
            <a:endParaRPr lang="en-US" altLang="en-US" dirty="0"/>
          </a:p>
        </p:txBody>
      </p:sp>
    </p:spTree>
    <p:extLst>
      <p:ext uri="{BB962C8B-B14F-4D97-AF65-F5344CB8AC3E}">
        <p14:creationId xmlns:p14="http://schemas.microsoft.com/office/powerpoint/2010/main" val="2938349201"/>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dirty="0"/>
          </a:p>
        </p:txBody>
      </p:sp>
      <p:sp>
        <p:nvSpPr>
          <p:cNvPr id="5" name="Slide Number Placeholder 22"/>
          <p:cNvSpPr>
            <a:spLocks noGrp="1"/>
          </p:cNvSpPr>
          <p:nvPr>
            <p:ph type="sldNum" sz="quarter" idx="12"/>
          </p:nvPr>
        </p:nvSpPr>
        <p:spPr/>
        <p:txBody>
          <a:bodyPr/>
          <a:lstStyle>
            <a:lvl1pPr>
              <a:defRPr/>
            </a:lvl1pPr>
          </a:lstStyle>
          <a:p>
            <a:pPr>
              <a:defRPr/>
            </a:pPr>
            <a:fld id="{98C280B1-76E6-42F3-93C2-CAE5B675766A}" type="slidenum">
              <a:rPr lang="en-US" altLang="en-US"/>
              <a:pPr>
                <a:defRPr/>
              </a:pPr>
              <a:t>‹#›</a:t>
            </a:fld>
            <a:endParaRPr lang="en-US" altLang="en-US" dirty="0"/>
          </a:p>
        </p:txBody>
      </p:sp>
    </p:spTree>
    <p:extLst>
      <p:ext uri="{BB962C8B-B14F-4D97-AF65-F5344CB8AC3E}">
        <p14:creationId xmlns:p14="http://schemas.microsoft.com/office/powerpoint/2010/main" val="813405979"/>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dirty="0"/>
          </a:p>
        </p:txBody>
      </p:sp>
      <p:sp>
        <p:nvSpPr>
          <p:cNvPr id="4" name="Slide Number Placeholder 22"/>
          <p:cNvSpPr>
            <a:spLocks noGrp="1"/>
          </p:cNvSpPr>
          <p:nvPr>
            <p:ph type="sldNum" sz="quarter" idx="12"/>
          </p:nvPr>
        </p:nvSpPr>
        <p:spPr/>
        <p:txBody>
          <a:bodyPr/>
          <a:lstStyle>
            <a:lvl1pPr>
              <a:defRPr/>
            </a:lvl1pPr>
          </a:lstStyle>
          <a:p>
            <a:pPr>
              <a:defRPr/>
            </a:pPr>
            <a:fld id="{0597A0A0-256D-43F0-B4AE-0151345F3609}" type="slidenum">
              <a:rPr lang="en-US" altLang="en-US"/>
              <a:pPr>
                <a:defRPr/>
              </a:pPr>
              <a:t>‹#›</a:t>
            </a:fld>
            <a:endParaRPr lang="en-US" altLang="en-US" dirty="0"/>
          </a:p>
        </p:txBody>
      </p:sp>
    </p:spTree>
    <p:extLst>
      <p:ext uri="{BB962C8B-B14F-4D97-AF65-F5344CB8AC3E}">
        <p14:creationId xmlns:p14="http://schemas.microsoft.com/office/powerpoint/2010/main" val="2381558587"/>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dirty="0"/>
          </a:p>
        </p:txBody>
      </p:sp>
      <p:sp useBgFill="1">
        <p:nvSpPr>
          <p:cNvPr id="6" name="Rounded Rectangle 5"/>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hangingPunct="1">
              <a:defRPr/>
            </a:pPr>
            <a:endParaRPr kumimoji="0" lang="en-US" dirty="0"/>
          </a:p>
        </p:txBody>
      </p:sp>
      <p:sp>
        <p:nvSpPr>
          <p:cNvPr id="2" name="Title 1"/>
          <p:cNvSpPr>
            <a:spLocks noGrp="1"/>
          </p:cNvSpPr>
          <p:nvPr>
            <p:ph type="title"/>
          </p:nvPr>
        </p:nvSpPr>
        <p:spPr>
          <a:xfrm>
            <a:off x="914400" y="273050"/>
            <a:ext cx="7772400" cy="1143000"/>
          </a:xfrm>
        </p:spPr>
        <p:txBody>
          <a:bodyPr/>
          <a:lstStyle>
            <a:lvl1pPr algn="l">
              <a:buNone/>
              <a:defRPr sz="4000" b="0"/>
            </a:lvl1pPr>
          </a:lstStyle>
          <a:p>
            <a:r>
              <a:rPr lang="en-US"/>
              <a:t>Click to edit Master title style</a:t>
            </a:r>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1" name="Content Placeholder 10"/>
          <p:cNvSpPr>
            <a:spLocks noGrp="1"/>
          </p:cNvSpPr>
          <p:nvPr>
            <p:ph sz="quarter" idx="1"/>
          </p:nvPr>
        </p:nvSpPr>
        <p:spPr>
          <a:xfrm>
            <a:off x="2971800" y="1600200"/>
            <a:ext cx="5715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4"/>
          <p:cNvSpPr>
            <a:spLocks noGrp="1"/>
          </p:cNvSpPr>
          <p:nvPr>
            <p:ph type="dt" sz="half" idx="10"/>
          </p:nvPr>
        </p:nvSpPr>
        <p:spPr/>
        <p:txBody>
          <a:bodyPr/>
          <a:lstStyle>
            <a:lvl1pPr>
              <a:defRPr/>
            </a:lvl1pPr>
          </a:lstStyle>
          <a:p>
            <a:pPr>
              <a:defRPr/>
            </a:pPr>
            <a:endParaRPr lang="en-US" dirty="0"/>
          </a:p>
        </p:txBody>
      </p:sp>
      <p:sp>
        <p:nvSpPr>
          <p:cNvPr id="8" name="Footer Placeholder 5"/>
          <p:cNvSpPr>
            <a:spLocks noGrp="1"/>
          </p:cNvSpPr>
          <p:nvPr>
            <p:ph type="ftr" sz="quarter" idx="11"/>
          </p:nvPr>
        </p:nvSpPr>
        <p:spPr/>
        <p:txBody>
          <a:bodyPr/>
          <a:lstStyle>
            <a:lvl1pPr>
              <a:defRPr/>
            </a:lvl1pPr>
          </a:lstStyle>
          <a:p>
            <a:pPr>
              <a:defRPr/>
            </a:pPr>
            <a:endParaRPr lang="en-US" dirty="0"/>
          </a:p>
        </p:txBody>
      </p:sp>
      <p:sp>
        <p:nvSpPr>
          <p:cNvPr id="9" name="Slide Number Placeholder 6"/>
          <p:cNvSpPr>
            <a:spLocks noGrp="1"/>
          </p:cNvSpPr>
          <p:nvPr>
            <p:ph type="sldNum" sz="quarter" idx="12"/>
          </p:nvPr>
        </p:nvSpPr>
        <p:spPr/>
        <p:txBody>
          <a:bodyPr/>
          <a:lstStyle>
            <a:lvl1pPr>
              <a:defRPr/>
            </a:lvl1pPr>
          </a:lstStyle>
          <a:p>
            <a:pPr>
              <a:defRPr/>
            </a:pPr>
            <a:fld id="{AEC2AC65-7B22-471E-9466-DBA7C218B696}" type="slidenum">
              <a:rPr lang="en-US" altLang="en-US"/>
              <a:pPr>
                <a:defRPr/>
              </a:pPr>
              <a:t>‹#›</a:t>
            </a:fld>
            <a:endParaRPr lang="en-US" altLang="en-US" dirty="0"/>
          </a:p>
        </p:txBody>
      </p:sp>
    </p:spTree>
    <p:extLst>
      <p:ext uri="{BB962C8B-B14F-4D97-AF65-F5344CB8AC3E}">
        <p14:creationId xmlns:p14="http://schemas.microsoft.com/office/powerpoint/2010/main" val="166476159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pPr>
              <a:defRPr/>
            </a:pPr>
            <a:fld id="{FF464DE7-64EE-4D22-B22B-268655987AA7}" type="datetimeFigureOut">
              <a:rPr lang="en-US" smtClean="0"/>
              <a:pPr>
                <a:defRPr/>
              </a:pPr>
              <a:t>11/24/2020</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a:xfrm>
            <a:off x="4361688" y="1026372"/>
            <a:ext cx="457200" cy="441325"/>
          </a:xfrm>
        </p:spPr>
        <p:txBody>
          <a:bodyPr/>
          <a:lstStyle/>
          <a:p>
            <a:pPr>
              <a:defRPr/>
            </a:pPr>
            <a:fld id="{0834B262-38C7-43A8-9923-F3EBF65C5057}" type="slidenum">
              <a:rPr lang="en-US" smtClean="0"/>
              <a:pPr>
                <a:defRPr/>
              </a:pPr>
              <a:t>‹#›</a:t>
            </a:fld>
            <a:endParaRPr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flipV="1">
            <a:off x="68263" y="4683125"/>
            <a:ext cx="900747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dirty="0"/>
          </a:p>
        </p:txBody>
      </p:sp>
      <p:sp>
        <p:nvSpPr>
          <p:cNvPr id="6" name="Rectangle 5"/>
          <p:cNvSpPr/>
          <p:nvPr/>
        </p:nvSpPr>
        <p:spPr>
          <a:xfrm>
            <a:off x="68263" y="4649788"/>
            <a:ext cx="900747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dirty="0"/>
          </a:p>
        </p:txBody>
      </p:sp>
      <p:sp>
        <p:nvSpPr>
          <p:cNvPr id="7" name="Rectangle 6"/>
          <p:cNvSpPr/>
          <p:nvPr/>
        </p:nvSpPr>
        <p:spPr>
          <a:xfrm>
            <a:off x="68263" y="4773613"/>
            <a:ext cx="9007475"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dirty="0"/>
          </a:p>
        </p:txBody>
      </p:sp>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lang="en-US"/>
              <a:t>Click to edit Master title style</a:t>
            </a:r>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en-US" noProof="0" dirty="0"/>
              <a:t>Click icon to add picture</a:t>
            </a:r>
          </a:p>
        </p:txBody>
      </p:sp>
      <p:sp>
        <p:nvSpPr>
          <p:cNvPr id="8" name="Date Placeholder 4"/>
          <p:cNvSpPr>
            <a:spLocks noGrp="1"/>
          </p:cNvSpPr>
          <p:nvPr>
            <p:ph type="dt" sz="half" idx="10"/>
          </p:nvPr>
        </p:nvSpPr>
        <p:spPr/>
        <p:txBody>
          <a:bodyPr/>
          <a:lstStyle>
            <a:lvl1pPr>
              <a:defRPr/>
            </a:lvl1pPr>
          </a:lstStyle>
          <a:p>
            <a:pPr>
              <a:defRPr/>
            </a:pPr>
            <a:endParaRPr lang="en-US" dirty="0"/>
          </a:p>
        </p:txBody>
      </p:sp>
      <p:sp>
        <p:nvSpPr>
          <p:cNvPr id="9" name="Footer Placeholder 5"/>
          <p:cNvSpPr>
            <a:spLocks noGrp="1"/>
          </p:cNvSpPr>
          <p:nvPr>
            <p:ph type="ftr" sz="quarter" idx="11"/>
          </p:nvPr>
        </p:nvSpPr>
        <p:spPr>
          <a:xfrm>
            <a:off x="914400" y="6172200"/>
            <a:ext cx="3886200" cy="457200"/>
          </a:xfrm>
        </p:spPr>
        <p:txBody>
          <a:bodyPr/>
          <a:lstStyle>
            <a:lvl1pPr>
              <a:defRPr/>
            </a:lvl1pPr>
          </a:lstStyle>
          <a:p>
            <a:pPr>
              <a:defRPr/>
            </a:pPr>
            <a:endParaRPr lang="en-US" dirty="0"/>
          </a:p>
        </p:txBody>
      </p:sp>
      <p:sp>
        <p:nvSpPr>
          <p:cNvPr id="10" name="Slide Number Placeholder 6"/>
          <p:cNvSpPr>
            <a:spLocks noGrp="1"/>
          </p:cNvSpPr>
          <p:nvPr>
            <p:ph type="sldNum" sz="quarter" idx="12"/>
          </p:nvPr>
        </p:nvSpPr>
        <p:spPr>
          <a:xfrm>
            <a:off x="146050" y="6208713"/>
            <a:ext cx="457200" cy="457200"/>
          </a:xfrm>
        </p:spPr>
        <p:txBody>
          <a:bodyPr/>
          <a:lstStyle>
            <a:lvl1pPr>
              <a:defRPr/>
            </a:lvl1pPr>
          </a:lstStyle>
          <a:p>
            <a:pPr>
              <a:defRPr/>
            </a:pPr>
            <a:fld id="{9C6FFBAC-6EBE-48F3-BCAF-E8F077FEDB64}" type="slidenum">
              <a:rPr lang="en-US" altLang="en-US"/>
              <a:pPr>
                <a:defRPr/>
              </a:pPr>
              <a:t>‹#›</a:t>
            </a:fld>
            <a:endParaRPr lang="en-US" altLang="en-US" dirty="0"/>
          </a:p>
        </p:txBody>
      </p:sp>
    </p:spTree>
    <p:extLst>
      <p:ext uri="{BB962C8B-B14F-4D97-AF65-F5344CB8AC3E}">
        <p14:creationId xmlns:p14="http://schemas.microsoft.com/office/powerpoint/2010/main" val="3420440341"/>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C496E623-A1C7-4142-9F25-576142031A0B}" type="slidenum">
              <a:rPr lang="en-US" altLang="en-US"/>
              <a:pPr>
                <a:defRPr/>
              </a:pPr>
              <a:t>‹#›</a:t>
            </a:fld>
            <a:endParaRPr lang="en-US" altLang="en-US" dirty="0"/>
          </a:p>
        </p:txBody>
      </p:sp>
    </p:spTree>
    <p:extLst>
      <p:ext uri="{BB962C8B-B14F-4D97-AF65-F5344CB8AC3E}">
        <p14:creationId xmlns:p14="http://schemas.microsoft.com/office/powerpoint/2010/main" val="4188172296"/>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4AA3BC69-B6BB-4AF2-AABD-399DF4D080FE}" type="slidenum">
              <a:rPr lang="en-US" altLang="en-US"/>
              <a:pPr>
                <a:defRPr/>
              </a:pPr>
              <a:t>‹#›</a:t>
            </a:fld>
            <a:endParaRPr lang="en-US" altLang="en-US" dirty="0"/>
          </a:p>
        </p:txBody>
      </p:sp>
    </p:spTree>
    <p:extLst>
      <p:ext uri="{BB962C8B-B14F-4D97-AF65-F5344CB8AC3E}">
        <p14:creationId xmlns:p14="http://schemas.microsoft.com/office/powerpoint/2010/main" val="4188612236"/>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pPr>
              <a:defRPr/>
            </a:pPr>
            <a:endParaRPr lang="en-US" dirty="0"/>
          </a:p>
        </p:txBody>
      </p:sp>
      <p:sp>
        <p:nvSpPr>
          <p:cNvPr id="4" name="Date Placeholder 3"/>
          <p:cNvSpPr>
            <a:spLocks noGrp="1"/>
          </p:cNvSpPr>
          <p:nvPr>
            <p:ph type="dt" sz="half" idx="10"/>
          </p:nvPr>
        </p:nvSpPr>
        <p:spPr/>
        <p:txBody>
          <a:bodyPr/>
          <a:lstStyle/>
          <a:p>
            <a:pPr>
              <a:defRPr/>
            </a:pPr>
            <a:fld id="{B06EE13B-C860-44DD-B9D3-3BE58DFAB93E}" type="datetimeFigureOut">
              <a:rPr lang="en-US" smtClean="0"/>
              <a:pPr>
                <a:defRPr/>
              </a:pPr>
              <a:t>11/24/2020</a:t>
            </a:fld>
            <a:endParaRPr lang="en-US" dirty="0"/>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pPr>
              <a:defRPr/>
            </a:pPr>
            <a:fld id="{A7E86614-D261-4AC6-A187-E0E7FC0C5E67}" type="slidenum">
              <a:rPr lang="en-US" smtClean="0"/>
              <a:pPr>
                <a:defRPr/>
              </a:pPr>
              <a:t>‹#›</a:t>
            </a:fld>
            <a:endParaRPr lang="en-US" dirty="0"/>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pPr>
              <a:defRPr/>
            </a:pPr>
            <a:fld id="{389C703C-530A-4E71-8B6F-F9C36424D8BF}" type="datetimeFigureOut">
              <a:rPr lang="en-US" smtClean="0"/>
              <a:pPr>
                <a:defRPr/>
              </a:pPr>
              <a:t>11/24/2020</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D7311234-A1F5-4D3B-BE4E-5A8A04C51D4A}" type="slidenum">
              <a:rPr lang="en-US" smtClean="0"/>
              <a:pPr>
                <a:defRPr/>
              </a:pPr>
              <a:t>‹#›</a:t>
            </a:fld>
            <a:endParaRPr lang="en-US" dirty="0"/>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pPr>
              <a:defRPr/>
            </a:pPr>
            <a:fld id="{A961503D-00C8-4B87-A704-4A646BD8BFA1}" type="datetimeFigureOut">
              <a:rPr lang="en-US" smtClean="0"/>
              <a:pPr>
                <a:defRPr/>
              </a:pPr>
              <a:t>11/24/2020</a:t>
            </a:fld>
            <a:endParaRPr lang="en-US" dirty="0"/>
          </a:p>
        </p:txBody>
      </p:sp>
      <p:sp>
        <p:nvSpPr>
          <p:cNvPr id="8" name="Footer Placeholder 7"/>
          <p:cNvSpPr>
            <a:spLocks noGrp="1"/>
          </p:cNvSpPr>
          <p:nvPr>
            <p:ph type="ftr" sz="quarter" idx="11"/>
          </p:nvPr>
        </p:nvSpPr>
        <p:spPr>
          <a:xfrm>
            <a:off x="304800" y="6409944"/>
            <a:ext cx="3581400" cy="365760"/>
          </a:xfrm>
        </p:spPr>
        <p:txBody>
          <a:bodyPr/>
          <a:lstStyle/>
          <a:p>
            <a:pPr>
              <a:defRPr/>
            </a:pPr>
            <a:endParaRPr lang="en-US" dirty="0"/>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pPr>
              <a:defRPr/>
            </a:pPr>
            <a:fld id="{8A38AA75-C886-4D82-9114-C9536DBA9527}" type="slidenum">
              <a:rPr lang="en-US" smtClean="0"/>
              <a:pPr>
                <a:defRPr/>
              </a:pPr>
              <a:t>‹#›</a:t>
            </a:fld>
            <a:endParaRPr lang="en-US" dirty="0"/>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a:defRPr/>
            </a:pPr>
            <a:fld id="{E44DB2B5-F26D-4F32-A442-52BA36987BD5}" type="datetimeFigureOut">
              <a:rPr lang="en-US" smtClean="0"/>
              <a:pPr>
                <a:defRPr/>
              </a:pPr>
              <a:t>11/24/2020</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a:xfrm>
            <a:off x="4343400" y="1036020"/>
            <a:ext cx="457200" cy="441325"/>
          </a:xfrm>
        </p:spPr>
        <p:txBody>
          <a:bodyPr/>
          <a:lstStyle/>
          <a:p>
            <a:pPr>
              <a:defRPr/>
            </a:pPr>
            <a:fld id="{1375487C-98DB-4BCE-BCD2-DA7952D4EAF4}"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pPr>
              <a:defRPr/>
            </a:pPr>
            <a:fld id="{6CFE8C84-1110-4670-9C4A-108FEB6405F0}" type="datetimeFigureOut">
              <a:rPr lang="en-US" smtClean="0"/>
              <a:pPr>
                <a:defRPr/>
              </a:pPr>
              <a:t>11/24/2020</a:t>
            </a:fld>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pPr>
              <a:defRPr/>
            </a:pPr>
            <a:fld id="{A427D76D-7515-4F94-BD41-A136A762EBB7}"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pPr>
              <a:defRPr/>
            </a:pPr>
            <a:fld id="{F7308AC1-9818-47BD-AA3E-8E81DDEC13EB}" type="slidenum">
              <a:rPr lang="en-US" smtClean="0"/>
              <a:pPr>
                <a:defRPr/>
              </a:pPr>
              <a:t>‹#›</a:t>
            </a:fld>
            <a:endParaRPr lang="en-US" dirty="0"/>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p:txBody>
          <a:bodyPr/>
          <a:lstStyle/>
          <a:p>
            <a:pPr>
              <a:defRPr/>
            </a:pPr>
            <a:fld id="{CF0E6D81-E898-4235-BF73-BB02093C1F0C}" type="datetimeFigureOut">
              <a:rPr lang="en-US" smtClean="0"/>
              <a:pPr>
                <a:defRPr/>
              </a:pPr>
              <a:t>11/24/2020</a:t>
            </a:fld>
            <a:endParaRPr lang="en-US" dirty="0"/>
          </a:p>
        </p:txBody>
      </p:sp>
      <p:sp>
        <p:nvSpPr>
          <p:cNvPr id="6" name="Footer Placeholder 5"/>
          <p:cNvSpPr>
            <a:spLocks noGrp="1"/>
          </p:cNvSpPr>
          <p:nvPr>
            <p:ph type="ftr" sz="quarter" idx="11"/>
          </p:nvPr>
        </p:nvSpPr>
        <p:spPr>
          <a:xfrm>
            <a:off x="301752" y="6410848"/>
            <a:ext cx="3383280" cy="365760"/>
          </a:xfrm>
        </p:spPr>
        <p:txBody>
          <a:bodyPr/>
          <a:lstStyle/>
          <a:p>
            <a:pPr>
              <a:defRPr/>
            </a:pP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p>
            <a:pPr>
              <a:defRPr/>
            </a:pPr>
            <a:fld id="{180FCBC4-09AA-489A-B1B0-0CA5619752A0}" type="slidenum">
              <a:rPr lang="en-US" smtClean="0"/>
              <a:pPr>
                <a:defRPr/>
              </a:pPr>
              <a:t>‹#›</a:t>
            </a:fld>
            <a:endParaRPr lang="en-US" dirty="0"/>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dirty="0"/>
              <a:t>Click icon to add picture</a:t>
            </a:r>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a:xfrm>
            <a:off x="5788152" y="6404984"/>
            <a:ext cx="3044952" cy="365760"/>
          </a:xfrm>
        </p:spPr>
        <p:txBody>
          <a:bodyPr/>
          <a:lstStyle/>
          <a:p>
            <a:pPr>
              <a:defRPr/>
            </a:pPr>
            <a:fld id="{C93B69C6-0813-472F-8B95-0A4E2DC9762B}" type="datetimeFigureOut">
              <a:rPr lang="en-US" smtClean="0"/>
              <a:pPr>
                <a:defRPr/>
              </a:pPr>
              <a:t>11/24/2020</a:t>
            </a:fld>
            <a:endParaRPr lang="en-US" dirty="0"/>
          </a:p>
        </p:txBody>
      </p:sp>
      <p:sp>
        <p:nvSpPr>
          <p:cNvPr id="6" name="Footer Placeholder 5"/>
          <p:cNvSpPr>
            <a:spLocks noGrp="1"/>
          </p:cNvSpPr>
          <p:nvPr>
            <p:ph type="ftr" sz="quarter" idx="11"/>
          </p:nvPr>
        </p:nvSpPr>
        <p:spPr>
          <a:xfrm>
            <a:off x="301752" y="6410848"/>
            <a:ext cx="3584448" cy="365760"/>
          </a:xfrm>
        </p:spPr>
        <p:txBody>
          <a:bodyPr/>
          <a:lstStyle/>
          <a:p>
            <a:pPr>
              <a:defRPr/>
            </a:pP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pPr>
              <a:defRPr/>
            </a:pPr>
            <a:fld id="{9B02B570-05E4-4C4F-AD60-4EF2A9CEEB56}" type="datetimeFigureOut">
              <a:rPr lang="en-US" smtClean="0"/>
              <a:pPr>
                <a:defRPr/>
              </a:pPr>
              <a:t>11/24/2020</a:t>
            </a:fld>
            <a:endParaRPr lang="en-US" dirty="0"/>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pPr>
              <a:defRPr/>
            </a:pPr>
            <a:endParaRPr lang="en-US" dirty="0"/>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pPr>
              <a:defRPr/>
            </a:pPr>
            <a:fld id="{11A2ABC5-33F3-408A-85F6-4B6E0F3C7890}" type="slidenum">
              <a:rPr lang="en-US" smtClean="0"/>
              <a:pPr>
                <a:defRPr/>
              </a:pPr>
              <a:t>‹#›</a:t>
            </a:fld>
            <a:endParaRPr lang="en-US" dirty="0"/>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kumimoji="0" lang="en-US" dirty="0"/>
          </a:p>
        </p:txBody>
      </p:sp>
      <p:sp useBgFill="1">
        <p:nvSpPr>
          <p:cNvPr id="8" name="Rounded Rectangle 7"/>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hangingPunct="1">
              <a:defRPr/>
            </a:pPr>
            <a:endParaRPr kumimoji="0" lang="en-US" dirty="0"/>
          </a:p>
        </p:txBody>
      </p:sp>
      <p:sp>
        <p:nvSpPr>
          <p:cNvPr id="1028" name="Title Placeholder 21"/>
          <p:cNvSpPr>
            <a:spLocks noGrp="1"/>
          </p:cNvSpPr>
          <p:nvPr>
            <p:ph type="title"/>
          </p:nvPr>
        </p:nvSpPr>
        <p:spPr bwMode="auto">
          <a:xfrm>
            <a:off x="914400" y="2746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91440" numCol="1" anchor="b" anchorCtr="0" compatLnSpc="1">
            <a:prstTxWarp prst="textNoShape">
              <a:avLst/>
            </a:prstTxWarp>
          </a:bodyPr>
          <a:lstStyle/>
          <a:p>
            <a:pPr lvl="0"/>
            <a:r>
              <a:rPr lang="en-US" altLang="en-US"/>
              <a:t>Click to edit Master title style</a:t>
            </a:r>
          </a:p>
        </p:txBody>
      </p:sp>
      <p:sp>
        <p:nvSpPr>
          <p:cNvPr id="1029" name="Text Placeholder 12"/>
          <p:cNvSpPr>
            <a:spLocks noGrp="1"/>
          </p:cNvSpPr>
          <p:nvPr>
            <p:ph type="body" idx="1"/>
          </p:nvPr>
        </p:nvSpPr>
        <p:spPr bwMode="auto">
          <a:xfrm>
            <a:off x="914400" y="144780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a:defRPr/>
            </a:pPr>
            <a:endParaRPr lang="en-US" dirty="0"/>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a:defRPr/>
            </a:pPr>
            <a:endParaRPr lang="en-US" dirty="0"/>
          </a:p>
        </p:txBody>
      </p:sp>
      <p:sp>
        <p:nvSpPr>
          <p:cNvPr id="23" name="Slide Number Placeholder 22"/>
          <p:cNvSpPr>
            <a:spLocks noGrp="1"/>
          </p:cNvSpPr>
          <p:nvPr>
            <p:ph type="sldNum" sz="quarter" idx="4"/>
          </p:nvPr>
        </p:nvSpPr>
        <p:spPr>
          <a:xfrm>
            <a:off x="146050" y="6210300"/>
            <a:ext cx="457200" cy="457200"/>
          </a:xfrm>
          <a:prstGeom prst="ellipse">
            <a:avLst/>
          </a:prstGeom>
          <a:solidFill>
            <a:schemeClr val="accent1"/>
          </a:solidFill>
        </p:spPr>
        <p:txBody>
          <a:bodyPr vert="horz" wrap="none" lIns="0" tIns="0" rIns="0" bIns="0" numCol="1" anchor="ctr" anchorCtr="1" compatLnSpc="1">
            <a:prstTxWarp prst="textNoShape">
              <a:avLst/>
            </a:prstTxWarp>
            <a:noAutofit/>
          </a:bodyPr>
          <a:lstStyle>
            <a:lvl1pPr algn="ctr" eaLnBrk="1" hangingPunct="1">
              <a:defRPr kumimoji="0" sz="1400">
                <a:solidFill>
                  <a:srgbClr val="FFFFFF"/>
                </a:solidFill>
                <a:latin typeface="Franklin Gothic Book" panose="020B0503020102020204" pitchFamily="34" charset="0"/>
              </a:defRPr>
            </a:lvl1pPr>
          </a:lstStyle>
          <a:p>
            <a:pPr>
              <a:defRPr/>
            </a:pPr>
            <a:fld id="{F8FA5BBB-5A11-407B-B36E-3BC9BA96C752}" type="slidenum">
              <a:rPr lang="en-US" altLang="en-US"/>
              <a:pPr>
                <a:defRPr/>
              </a:pPr>
              <a:t>‹#›</a:t>
            </a:fld>
            <a:endParaRPr lang="en-US" altLang="en-US" dirty="0"/>
          </a:p>
        </p:txBody>
      </p:sp>
    </p:spTree>
    <p:extLst>
      <p:ext uri="{BB962C8B-B14F-4D97-AF65-F5344CB8AC3E}">
        <p14:creationId xmlns:p14="http://schemas.microsoft.com/office/powerpoint/2010/main" val="260004963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spd="slow">
    <p:fade/>
  </p:transition>
  <p:hf sldNum="0" hdr="0" ft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pitchFamily="34" charset="0"/>
        </a:defRPr>
      </a:lvl2pPr>
      <a:lvl3pPr algn="l" rtl="0" eaLnBrk="0" fontAlgn="base" hangingPunct="0">
        <a:spcBef>
          <a:spcPct val="0"/>
        </a:spcBef>
        <a:spcAft>
          <a:spcPct val="0"/>
        </a:spcAft>
        <a:defRPr sz="4000">
          <a:solidFill>
            <a:schemeClr val="tx2"/>
          </a:solidFill>
          <a:latin typeface="Franklin Gothic Book" pitchFamily="34" charset="0"/>
        </a:defRPr>
      </a:lvl3pPr>
      <a:lvl4pPr algn="l" rtl="0" eaLnBrk="0" fontAlgn="base" hangingPunct="0">
        <a:spcBef>
          <a:spcPct val="0"/>
        </a:spcBef>
        <a:spcAft>
          <a:spcPct val="0"/>
        </a:spcAft>
        <a:defRPr sz="4000">
          <a:solidFill>
            <a:schemeClr val="tx2"/>
          </a:solidFill>
          <a:latin typeface="Franklin Gothic Book" pitchFamily="34" charset="0"/>
        </a:defRPr>
      </a:lvl4pPr>
      <a:lvl5pPr algn="l" rtl="0" eaLnBrk="0" fontAlgn="base" hangingPunct="0">
        <a:spcBef>
          <a:spcPct val="0"/>
        </a:spcBef>
        <a:spcAft>
          <a:spcPct val="0"/>
        </a:spcAft>
        <a:defRPr sz="4000">
          <a:solidFill>
            <a:schemeClr val="tx2"/>
          </a:solidFill>
          <a:latin typeface="Franklin Gothic Book" pitchFamily="34" charset="0"/>
        </a:defRPr>
      </a:lvl5pPr>
      <a:lvl6pPr marL="457200" algn="l" rtl="0" fontAlgn="base">
        <a:spcBef>
          <a:spcPct val="0"/>
        </a:spcBef>
        <a:spcAft>
          <a:spcPct val="0"/>
        </a:spcAft>
        <a:defRPr sz="4000">
          <a:solidFill>
            <a:schemeClr val="tx2"/>
          </a:solidFill>
          <a:latin typeface="Franklin Gothic Book" pitchFamily="34" charset="0"/>
        </a:defRPr>
      </a:lvl6pPr>
      <a:lvl7pPr marL="914400" algn="l" rtl="0" fontAlgn="base">
        <a:spcBef>
          <a:spcPct val="0"/>
        </a:spcBef>
        <a:spcAft>
          <a:spcPct val="0"/>
        </a:spcAft>
        <a:defRPr sz="4000">
          <a:solidFill>
            <a:schemeClr val="tx2"/>
          </a:solidFill>
          <a:latin typeface="Franklin Gothic Book" pitchFamily="34" charset="0"/>
        </a:defRPr>
      </a:lvl7pPr>
      <a:lvl8pPr marL="1371600" algn="l" rtl="0" fontAlgn="base">
        <a:spcBef>
          <a:spcPct val="0"/>
        </a:spcBef>
        <a:spcAft>
          <a:spcPct val="0"/>
        </a:spcAft>
        <a:defRPr sz="4000">
          <a:solidFill>
            <a:schemeClr val="tx2"/>
          </a:solidFill>
          <a:latin typeface="Franklin Gothic Book" pitchFamily="34" charset="0"/>
        </a:defRPr>
      </a:lvl8pPr>
      <a:lvl9pPr marL="1828800" algn="l" rtl="0" fontAlgn="base">
        <a:spcBef>
          <a:spcPct val="0"/>
        </a:spcBef>
        <a:spcAft>
          <a:spcPct val="0"/>
        </a:spcAft>
        <a:defRPr sz="4000">
          <a:solidFill>
            <a:schemeClr val="tx2"/>
          </a:solidFill>
          <a:latin typeface="Franklin Gothic Book" pitchFamily="34" charset="0"/>
        </a:defRPr>
      </a:lvl9pPr>
    </p:titleStyle>
    <p:bodyStyle>
      <a:lvl1pPr marL="273050" indent="-273050" algn="l" rtl="0" eaLnBrk="0" fontAlgn="base" hangingPunct="0">
        <a:spcBef>
          <a:spcPts val="575"/>
        </a:spcBef>
        <a:spcAft>
          <a:spcPct val="0"/>
        </a:spcAft>
        <a:buClr>
          <a:schemeClr val="accent1"/>
        </a:buClr>
        <a:buSzPct val="85000"/>
        <a:buFont typeface="Wingdings 2" panose="05020102010507070707" pitchFamily="18" charset="2"/>
        <a:buChar char=""/>
        <a:defRPr sz="2600" kern="1200">
          <a:solidFill>
            <a:schemeClr val="tx1"/>
          </a:solidFill>
          <a:latin typeface="+mn-lt"/>
          <a:ea typeface="+mn-ea"/>
          <a:cs typeface="+mn-cs"/>
        </a:defRPr>
      </a:lvl1pPr>
      <a:lvl2pPr marL="547688" indent="-228600" algn="l" rtl="0" eaLnBrk="0" fontAlgn="base" hangingPunct="0">
        <a:spcBef>
          <a:spcPts val="375"/>
        </a:spcBef>
        <a:spcAft>
          <a:spcPct val="0"/>
        </a:spcAft>
        <a:buClr>
          <a:schemeClr val="accent2"/>
        </a:buClr>
        <a:buSzPct val="85000"/>
        <a:buFont typeface="Wingdings 2" panose="05020102010507070707" pitchFamily="18" charset="2"/>
        <a:buChar char=""/>
        <a:defRPr sz="2400" kern="1200">
          <a:solidFill>
            <a:schemeClr val="tx1"/>
          </a:solidFill>
          <a:latin typeface="+mn-lt"/>
          <a:ea typeface="+mn-ea"/>
          <a:cs typeface="+mn-cs"/>
        </a:defRPr>
      </a:lvl2pPr>
      <a:lvl3pPr marL="822325" indent="-228600" algn="l" rtl="0" eaLnBrk="0" fontAlgn="base" hangingPunct="0">
        <a:spcBef>
          <a:spcPts val="375"/>
        </a:spcBef>
        <a:spcAft>
          <a:spcPct val="0"/>
        </a:spcAft>
        <a:buClr>
          <a:srgbClr val="E6B1AB"/>
        </a:buClr>
        <a:buSzPct val="85000"/>
        <a:buFont typeface="Wingdings 2" panose="05020102010507070707" pitchFamily="18" charset="2"/>
        <a:buChar char=""/>
        <a:defRPr sz="2000" kern="1200">
          <a:solidFill>
            <a:schemeClr val="tx1"/>
          </a:solidFill>
          <a:latin typeface="+mn-lt"/>
          <a:ea typeface="+mn-ea"/>
          <a:cs typeface="+mn-cs"/>
        </a:defRPr>
      </a:lvl3pPr>
      <a:lvl4pPr marL="1096963" indent="-228600" algn="l" rtl="0" eaLnBrk="0" fontAlgn="base" hangingPunct="0">
        <a:spcBef>
          <a:spcPts val="375"/>
        </a:spcBef>
        <a:spcAft>
          <a:spcPct val="0"/>
        </a:spcAft>
        <a:buClr>
          <a:srgbClr val="A28E6A"/>
        </a:buClr>
        <a:buSzPct val="80000"/>
        <a:buFont typeface="Wingdings 2" panose="05020102010507070707" pitchFamily="18" charset="2"/>
        <a:buChar char=""/>
        <a:defRPr sz="2000" kern="1200">
          <a:solidFill>
            <a:schemeClr val="tx1"/>
          </a:solidFill>
          <a:latin typeface="+mn-lt"/>
          <a:ea typeface="+mn-ea"/>
          <a:cs typeface="+mn-cs"/>
        </a:defRPr>
      </a:lvl4pPr>
      <a:lvl5pPr marL="1371600" indent="-228600" algn="l" rtl="0" eaLnBrk="0" fontAlgn="base" hangingPunct="0">
        <a:spcBef>
          <a:spcPts val="375"/>
        </a:spcBef>
        <a:spcAft>
          <a:spcPct val="0"/>
        </a:spcAft>
        <a:buClr>
          <a:srgbClr val="A28E6A"/>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5.gif"/></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5.gif"/></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http://www.udot.utah.gov/blog/wp-content/uploads/2010/07/Preservation-Chart2.jp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20.jpe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0.emf"/><Relationship Id="rId5" Type="http://schemas.openxmlformats.org/officeDocument/2006/relationships/package" Target="../embeddings/Microsoft_Excel_Worksheet1.xlsx"/><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5.gif"/></Relationships>
</file>

<file path=ppt/slides/_rels/slide2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http://pavementinteractive.org/images/thumb/4/4a/Cutting_drum.jpg/333px-Cutting_drum.jpg"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5.gif"/><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5.gi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5.jpe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3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ubtitle 2"/>
          <p:cNvSpPr>
            <a:spLocks noGrp="1"/>
          </p:cNvSpPr>
          <p:nvPr>
            <p:ph type="subTitle" idx="1"/>
          </p:nvPr>
        </p:nvSpPr>
        <p:spPr>
          <a:xfrm>
            <a:off x="723900" y="2819400"/>
            <a:ext cx="7696200" cy="3505200"/>
          </a:xfrm>
        </p:spPr>
        <p:txBody>
          <a:bodyPr>
            <a:normAutofit fontScale="92500" lnSpcReduction="10000"/>
          </a:bodyPr>
          <a:lstStyle/>
          <a:p>
            <a:pPr eaLnBrk="1" hangingPunct="1">
              <a:lnSpc>
                <a:spcPct val="90000"/>
              </a:lnSpc>
            </a:pPr>
            <a:r>
              <a:rPr lang="en-US" sz="3600" dirty="0" smtClean="0">
                <a:solidFill>
                  <a:schemeClr val="tx1"/>
                </a:solidFill>
              </a:rPr>
              <a:t>2021 PAVEMENT REHABILITATION PROJECTs</a:t>
            </a:r>
            <a:endParaRPr lang="en-US" sz="3600" dirty="0">
              <a:solidFill>
                <a:schemeClr val="tx1"/>
              </a:solidFill>
            </a:endParaRPr>
          </a:p>
          <a:p>
            <a:pPr eaLnBrk="1" hangingPunct="1">
              <a:lnSpc>
                <a:spcPct val="90000"/>
              </a:lnSpc>
            </a:pPr>
            <a:endParaRPr lang="en-US" sz="3600" dirty="0">
              <a:solidFill>
                <a:schemeClr val="tx1"/>
              </a:solidFill>
            </a:endParaRPr>
          </a:p>
          <a:p>
            <a:pPr eaLnBrk="1" hangingPunct="1">
              <a:lnSpc>
                <a:spcPct val="90000"/>
              </a:lnSpc>
            </a:pPr>
            <a:r>
              <a:rPr lang="en-US" sz="2800" dirty="0">
                <a:solidFill>
                  <a:schemeClr val="tx1"/>
                </a:solidFill>
              </a:rPr>
              <a:t>CITY PROJECT NO. </a:t>
            </a:r>
          </a:p>
          <a:p>
            <a:pPr eaLnBrk="1" hangingPunct="1">
              <a:lnSpc>
                <a:spcPct val="90000"/>
              </a:lnSpc>
            </a:pPr>
            <a:r>
              <a:rPr lang="en-US" sz="2800" dirty="0" smtClean="0">
                <a:solidFill>
                  <a:schemeClr val="tx1"/>
                </a:solidFill>
              </a:rPr>
              <a:t>21-01, 21-06 </a:t>
            </a:r>
            <a:r>
              <a:rPr lang="en-US" sz="2800" dirty="0">
                <a:solidFill>
                  <a:schemeClr val="tx1"/>
                </a:solidFill>
              </a:rPr>
              <a:t>&amp; </a:t>
            </a:r>
            <a:r>
              <a:rPr lang="en-US" sz="2800" dirty="0" smtClean="0">
                <a:solidFill>
                  <a:schemeClr val="tx1"/>
                </a:solidFill>
              </a:rPr>
              <a:t>21-13</a:t>
            </a:r>
            <a:endParaRPr lang="en-US" sz="2800" dirty="0">
              <a:solidFill>
                <a:schemeClr val="tx1"/>
              </a:solidFill>
            </a:endParaRPr>
          </a:p>
          <a:p>
            <a:pPr eaLnBrk="1" hangingPunct="1">
              <a:lnSpc>
                <a:spcPct val="90000"/>
              </a:lnSpc>
            </a:pPr>
            <a:endParaRPr lang="en-US" sz="2800" dirty="0">
              <a:solidFill>
                <a:schemeClr val="tx1"/>
              </a:solidFill>
            </a:endParaRPr>
          </a:p>
          <a:p>
            <a:pPr eaLnBrk="1" hangingPunct="1">
              <a:lnSpc>
                <a:spcPct val="90000"/>
              </a:lnSpc>
            </a:pPr>
            <a:r>
              <a:rPr lang="en-US" sz="2800" dirty="0" smtClean="0">
                <a:solidFill>
                  <a:schemeClr val="tx1"/>
                </a:solidFill>
              </a:rPr>
              <a:t>PROJECT Presentation</a:t>
            </a:r>
          </a:p>
          <a:p>
            <a:pPr eaLnBrk="1" hangingPunct="1">
              <a:lnSpc>
                <a:spcPct val="90000"/>
              </a:lnSpc>
            </a:pPr>
            <a:r>
              <a:rPr lang="en-US" sz="2800" dirty="0" smtClean="0">
                <a:solidFill>
                  <a:schemeClr val="tx1"/>
                </a:solidFill>
              </a:rPr>
              <a:t>NOVEMBER 25, 2020</a:t>
            </a:r>
            <a:endParaRPr lang="en-US" sz="2800" dirty="0">
              <a:solidFill>
                <a:schemeClr val="tx1"/>
              </a:solidFill>
            </a:endParaRPr>
          </a:p>
        </p:txBody>
      </p:sp>
      <p:sp>
        <p:nvSpPr>
          <p:cNvPr id="15361" name="Title 1"/>
          <p:cNvSpPr>
            <a:spLocks noGrp="1"/>
          </p:cNvSpPr>
          <p:nvPr>
            <p:ph type="ctrTitle"/>
          </p:nvPr>
        </p:nvSpPr>
        <p:spPr>
          <a:xfrm>
            <a:off x="381000" y="381001"/>
            <a:ext cx="8077200" cy="1676400"/>
          </a:xfrm>
        </p:spPr>
        <p:txBody>
          <a:bodyPr>
            <a:normAutofit fontScale="90000"/>
          </a:bodyPr>
          <a:lstStyle/>
          <a:p>
            <a:pPr eaLnBrk="1" hangingPunct="1"/>
            <a:r>
              <a:rPr lang="en-US" dirty="0"/>
              <a:t/>
            </a:r>
            <a:br>
              <a:rPr lang="en-US" dirty="0"/>
            </a:br>
            <a:r>
              <a:rPr lang="en-US" dirty="0"/>
              <a:t/>
            </a:r>
            <a:br>
              <a:rPr lang="en-US" dirty="0"/>
            </a:br>
            <a:r>
              <a:rPr lang="en-US" dirty="0"/>
              <a:t/>
            </a:r>
            <a:br>
              <a:rPr lang="en-US" dirty="0"/>
            </a:br>
            <a:r>
              <a:rPr lang="en-US" dirty="0"/>
              <a:t/>
            </a:r>
            <a:br>
              <a:rPr lang="en-US" dirty="0"/>
            </a:br>
            <a:r>
              <a:rPr lang="en-US" sz="5300" dirty="0">
                <a:solidFill>
                  <a:schemeClr val="accent3">
                    <a:lumMod val="75000"/>
                  </a:schemeClr>
                </a:solidFill>
                <a:latin typeface="Adobe Garamond Pro Bold" pitchFamily="18" charset="0"/>
              </a:rPr>
              <a:t>CITY OF </a:t>
            </a:r>
            <a:br>
              <a:rPr lang="en-US" sz="5300" dirty="0">
                <a:solidFill>
                  <a:schemeClr val="accent3">
                    <a:lumMod val="75000"/>
                  </a:schemeClr>
                </a:solidFill>
                <a:latin typeface="Adobe Garamond Pro Bold" pitchFamily="18" charset="0"/>
              </a:rPr>
            </a:br>
            <a:r>
              <a:rPr lang="en-US" sz="5300" dirty="0">
                <a:solidFill>
                  <a:schemeClr val="accent3">
                    <a:lumMod val="75000"/>
                  </a:schemeClr>
                </a:solidFill>
                <a:latin typeface="Adobe Garamond Pro Bold" pitchFamily="18" charset="0"/>
              </a:rPr>
              <a:t>WHITE BEAR LAKE</a:t>
            </a:r>
            <a:endParaRPr lang="en-US" dirty="0">
              <a:solidFill>
                <a:srgbClr val="0070C0"/>
              </a:solidFill>
            </a:endParaRPr>
          </a:p>
        </p:txBody>
      </p:sp>
      <p:pic>
        <p:nvPicPr>
          <p:cNvPr id="5" name="Picture 4" descr="X:\TEMPLATES_FORMS\Seal of White Bear Lake - Transparent.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1942" y="5328285"/>
            <a:ext cx="996315" cy="996315"/>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4" descr="Picture2"/>
          <p:cNvPicPr>
            <a:picLocks noChangeAspect="1" noChangeArrowheads="1"/>
          </p:cNvPicPr>
          <p:nvPr/>
        </p:nvPicPr>
        <p:blipFill>
          <a:blip r:embed="rId3"/>
          <a:srcRect/>
          <a:stretch>
            <a:fillRect/>
          </a:stretch>
        </p:blipFill>
        <p:spPr bwMode="auto">
          <a:xfrm>
            <a:off x="381000" y="914400"/>
            <a:ext cx="8382000" cy="4933950"/>
          </a:xfrm>
          <a:prstGeom prst="rect">
            <a:avLst/>
          </a:prstGeom>
          <a:noFill/>
          <a:ln w="9525">
            <a:noFill/>
            <a:miter lim="800000"/>
            <a:headEnd/>
            <a:tailEnd/>
          </a:ln>
        </p:spPr>
      </p:pic>
      <p:pic>
        <p:nvPicPr>
          <p:cNvPr id="4" name="Picture 3" descr="X:\TEMPLATES_FORMS\Seal of White Bear Lake - Transparent.g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4800" y="5350192"/>
            <a:ext cx="996315" cy="996315"/>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532" y="1371600"/>
            <a:ext cx="8656936" cy="4953000"/>
          </a:xfrm>
          <a:prstGeom prst="rect">
            <a:avLst/>
          </a:prstGeom>
        </p:spPr>
      </p:pic>
      <p:sp>
        <p:nvSpPr>
          <p:cNvPr id="2" name="Subtitle 1"/>
          <p:cNvSpPr>
            <a:spLocks noGrp="1"/>
          </p:cNvSpPr>
          <p:nvPr>
            <p:ph type="subTitle" idx="1"/>
          </p:nvPr>
        </p:nvSpPr>
        <p:spPr>
          <a:xfrm>
            <a:off x="3886200" y="1752600"/>
            <a:ext cx="4800600" cy="2057400"/>
          </a:xfrm>
        </p:spPr>
        <p:txBody>
          <a:bodyPr>
            <a:normAutofit fontScale="92500" lnSpcReduction="10000"/>
          </a:bodyPr>
          <a:lstStyle/>
          <a:p>
            <a:pPr marL="342900" indent="-342900" algn="l">
              <a:buFont typeface="Wingdings" panose="05000000000000000000" pitchFamily="2" charset="2"/>
              <a:buChar char="§"/>
            </a:pPr>
            <a:r>
              <a:rPr lang="en-US" sz="2000" dirty="0">
                <a:solidFill>
                  <a:schemeClr val="bg1"/>
                </a:solidFill>
              </a:rPr>
              <a:t>Traffic Volume</a:t>
            </a:r>
          </a:p>
          <a:p>
            <a:pPr marL="342900" indent="-342900" algn="l">
              <a:buFont typeface="Wingdings" panose="05000000000000000000" pitchFamily="2" charset="2"/>
              <a:buChar char="§"/>
            </a:pPr>
            <a:r>
              <a:rPr lang="en-US" sz="2000" dirty="0">
                <a:solidFill>
                  <a:schemeClr val="bg1"/>
                </a:solidFill>
              </a:rPr>
              <a:t>Vehicle Weight</a:t>
            </a:r>
          </a:p>
          <a:p>
            <a:pPr marL="342900" indent="-342900" algn="l">
              <a:buFont typeface="Wingdings" panose="05000000000000000000" pitchFamily="2" charset="2"/>
              <a:buChar char="§"/>
            </a:pPr>
            <a:r>
              <a:rPr lang="en-US" sz="2000" dirty="0">
                <a:solidFill>
                  <a:schemeClr val="bg1"/>
                </a:solidFill>
              </a:rPr>
              <a:t>POOR DRAINAGE</a:t>
            </a:r>
          </a:p>
          <a:p>
            <a:pPr marL="342900" indent="-342900" algn="l">
              <a:buFont typeface="Wingdings" panose="05000000000000000000" pitchFamily="2" charset="2"/>
              <a:buChar char="§"/>
            </a:pPr>
            <a:r>
              <a:rPr lang="en-US" sz="2000" dirty="0">
                <a:solidFill>
                  <a:schemeClr val="bg1"/>
                </a:solidFill>
              </a:rPr>
              <a:t>Temporary conditions</a:t>
            </a:r>
          </a:p>
          <a:p>
            <a:pPr marL="342900" indent="-342900" algn="l">
              <a:buFont typeface="Wingdings" panose="05000000000000000000" pitchFamily="2" charset="2"/>
              <a:buChar char="§"/>
            </a:pPr>
            <a:r>
              <a:rPr lang="en-US" sz="2000" dirty="0">
                <a:solidFill>
                  <a:schemeClr val="bg1"/>
                </a:solidFill>
              </a:rPr>
              <a:t>ENVIRONMENTAL DAMAGE</a:t>
            </a:r>
          </a:p>
        </p:txBody>
      </p:sp>
      <p:sp>
        <p:nvSpPr>
          <p:cNvPr id="3" name="Title 2"/>
          <p:cNvSpPr>
            <a:spLocks noGrp="1"/>
          </p:cNvSpPr>
          <p:nvPr>
            <p:ph type="ctrTitle"/>
          </p:nvPr>
        </p:nvSpPr>
        <p:spPr>
          <a:xfrm>
            <a:off x="685800" y="-609600"/>
            <a:ext cx="7772400" cy="1752600"/>
          </a:xfrm>
        </p:spPr>
        <p:txBody>
          <a:bodyPr>
            <a:normAutofit/>
          </a:bodyPr>
          <a:lstStyle/>
          <a:p>
            <a:r>
              <a:rPr lang="en-US" sz="3200" dirty="0">
                <a:solidFill>
                  <a:schemeClr val="accent3">
                    <a:lumMod val="75000"/>
                  </a:schemeClr>
                </a:solidFill>
              </a:rPr>
              <a:t>Causes of Pavement Deterioration</a:t>
            </a:r>
          </a:p>
        </p:txBody>
      </p:sp>
      <p:pic>
        <p:nvPicPr>
          <p:cNvPr id="6" name="Picture 5" descr="X:\TEMPLATES_FORMS\Seal of White Bear Lake - Transparent.g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7319" y="5254942"/>
            <a:ext cx="996315" cy="996315"/>
          </a:xfrm>
          <a:prstGeom prst="rect">
            <a:avLst/>
          </a:prstGeom>
          <a:noFill/>
          <a:ln>
            <a:noFill/>
          </a:ln>
        </p:spPr>
      </p:pic>
    </p:spTree>
    <p:extLst>
      <p:ext uri="{BB962C8B-B14F-4D97-AF65-F5344CB8AC3E}">
        <p14:creationId xmlns:p14="http://schemas.microsoft.com/office/powerpoint/2010/main" val="11746083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descr="seal_coating_benefits_14"/>
          <p:cNvPicPr>
            <a:picLocks noChangeAspect="1" noChangeArrowheads="1"/>
          </p:cNvPicPr>
          <p:nvPr/>
        </p:nvPicPr>
        <p:blipFill>
          <a:blip r:embed="rId3"/>
          <a:srcRect/>
          <a:stretch>
            <a:fillRect/>
          </a:stretch>
        </p:blipFill>
        <p:spPr bwMode="auto">
          <a:xfrm>
            <a:off x="457200" y="2584132"/>
            <a:ext cx="8229600" cy="3248025"/>
          </a:xfrm>
          <a:prstGeom prst="rect">
            <a:avLst/>
          </a:prstGeom>
          <a:noFill/>
          <a:ln w="9525">
            <a:noFill/>
            <a:miter lim="800000"/>
            <a:headEnd/>
            <a:tailEnd/>
          </a:ln>
        </p:spPr>
      </p:pic>
      <p:pic>
        <p:nvPicPr>
          <p:cNvPr id="4" name="Picture 3" descr="X:\TEMPLATES_FORMS\Seal of White Bear Lake - Transparent.g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4800" y="5334000"/>
            <a:ext cx="996315" cy="996315"/>
          </a:xfrm>
          <a:prstGeom prst="rect">
            <a:avLst/>
          </a:prstGeom>
          <a:noFill/>
          <a:ln>
            <a:noFill/>
          </a:ln>
        </p:spPr>
      </p:pic>
      <p:sp>
        <p:nvSpPr>
          <p:cNvPr id="2" name="Rectangle 1"/>
          <p:cNvSpPr/>
          <p:nvPr/>
        </p:nvSpPr>
        <p:spPr>
          <a:xfrm>
            <a:off x="2057400" y="1143000"/>
            <a:ext cx="1410964" cy="600164"/>
          </a:xfrm>
          <a:prstGeom prst="rect">
            <a:avLst/>
          </a:prstGeom>
        </p:spPr>
        <p:txBody>
          <a:bodyPr wrap="none">
            <a:spAutoFit/>
          </a:bodyPr>
          <a:lstStyle/>
          <a:p>
            <a:r>
              <a:rPr lang="en-US" sz="3300" dirty="0">
                <a:solidFill>
                  <a:schemeClr val="bg1"/>
                </a:solidFill>
                <a:latin typeface="+mj-lt"/>
              </a:rPr>
              <a:t>Before</a:t>
            </a:r>
          </a:p>
        </p:txBody>
      </p:sp>
      <p:sp>
        <p:nvSpPr>
          <p:cNvPr id="3" name="Rectangle 2"/>
          <p:cNvSpPr/>
          <p:nvPr/>
        </p:nvSpPr>
        <p:spPr>
          <a:xfrm>
            <a:off x="5486400" y="1106016"/>
            <a:ext cx="1130438" cy="600164"/>
          </a:xfrm>
          <a:prstGeom prst="rect">
            <a:avLst/>
          </a:prstGeom>
        </p:spPr>
        <p:txBody>
          <a:bodyPr wrap="none">
            <a:spAutoFit/>
          </a:bodyPr>
          <a:lstStyle/>
          <a:p>
            <a:r>
              <a:rPr lang="en-US" sz="3300" dirty="0">
                <a:solidFill>
                  <a:schemeClr val="bg1"/>
                </a:solidFill>
                <a:latin typeface="+mj-lt"/>
              </a:rPr>
              <a:t>After</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l_fi" descr="http://www.udot.utah.gov/blog/wp-content/uploads/2010/07/Preservation-Chart2.jpg"/>
          <p:cNvPicPr>
            <a:picLocks noChangeAspect="1" noChangeArrowheads="1"/>
          </p:cNvPicPr>
          <p:nvPr/>
        </p:nvPicPr>
        <p:blipFill>
          <a:blip r:embed="rId3" r:link="rId4"/>
          <a:srcRect/>
          <a:stretch>
            <a:fillRect/>
          </a:stretch>
        </p:blipFill>
        <p:spPr bwMode="auto">
          <a:xfrm>
            <a:off x="990600" y="457200"/>
            <a:ext cx="7162800" cy="5813425"/>
          </a:xfrm>
          <a:prstGeom prst="rect">
            <a:avLst/>
          </a:prstGeom>
          <a:noFill/>
          <a:ln w="9525">
            <a:noFill/>
            <a:miter lim="800000"/>
            <a:headEnd/>
            <a:tailEnd/>
          </a:ln>
        </p:spPr>
      </p:pic>
      <p:pic>
        <p:nvPicPr>
          <p:cNvPr id="4" name="Picture 1" descr="Seal of White Bear Lake - Col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600" y="5332334"/>
            <a:ext cx="9620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98451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4" descr="Image86"/>
          <p:cNvPicPr>
            <a:picLocks noChangeAspect="1" noChangeArrowheads="1"/>
          </p:cNvPicPr>
          <p:nvPr/>
        </p:nvPicPr>
        <p:blipFill>
          <a:blip r:embed="rId3"/>
          <a:srcRect/>
          <a:stretch>
            <a:fillRect/>
          </a:stretch>
        </p:blipFill>
        <p:spPr bwMode="auto">
          <a:xfrm>
            <a:off x="457200" y="1112520"/>
            <a:ext cx="2682240" cy="4023360"/>
          </a:xfrm>
          <a:prstGeom prst="rect">
            <a:avLst/>
          </a:prstGeom>
          <a:noFill/>
          <a:ln w="12700">
            <a:solidFill>
              <a:schemeClr val="tx1"/>
            </a:solidFill>
            <a:miter lim="800000"/>
            <a:headEnd/>
            <a:tailEnd/>
          </a:ln>
        </p:spPr>
      </p:pic>
      <p:pic>
        <p:nvPicPr>
          <p:cNvPr id="18434" name="Picture 6" descr="Image93"/>
          <p:cNvPicPr>
            <a:picLocks noChangeAspect="1" noChangeArrowheads="1"/>
          </p:cNvPicPr>
          <p:nvPr/>
        </p:nvPicPr>
        <p:blipFill>
          <a:blip r:embed="rId4"/>
          <a:srcRect/>
          <a:stretch>
            <a:fillRect/>
          </a:stretch>
        </p:blipFill>
        <p:spPr bwMode="auto">
          <a:xfrm>
            <a:off x="5943600" y="1112520"/>
            <a:ext cx="2682240" cy="4023360"/>
          </a:xfrm>
          <a:prstGeom prst="rect">
            <a:avLst/>
          </a:prstGeom>
          <a:noFill/>
          <a:ln w="12700">
            <a:solidFill>
              <a:schemeClr val="tx1"/>
            </a:solidFill>
            <a:miter lim="800000"/>
            <a:headEnd/>
            <a:tailEnd/>
          </a:ln>
        </p:spPr>
      </p:pic>
      <p:pic>
        <p:nvPicPr>
          <p:cNvPr id="18435" name="Picture 11" descr="Photograph showing two workers pouring tar to fill cracks in the surface of a roadway."/>
          <p:cNvPicPr>
            <a:picLocks noChangeAspect="1" noChangeArrowheads="1"/>
          </p:cNvPicPr>
          <p:nvPr/>
        </p:nvPicPr>
        <p:blipFill>
          <a:blip r:embed="rId5"/>
          <a:srcRect/>
          <a:stretch>
            <a:fillRect/>
          </a:stretch>
        </p:blipFill>
        <p:spPr bwMode="auto">
          <a:xfrm>
            <a:off x="2819400" y="3124200"/>
            <a:ext cx="3810000" cy="3438525"/>
          </a:xfrm>
          <a:prstGeom prst="rect">
            <a:avLst/>
          </a:prstGeom>
          <a:noFill/>
          <a:ln w="19050">
            <a:solidFill>
              <a:schemeClr val="tx1"/>
            </a:solidFill>
            <a:miter lim="800000"/>
            <a:headEnd/>
            <a:tailEnd/>
          </a:ln>
        </p:spPr>
      </p:pic>
      <p:sp>
        <p:nvSpPr>
          <p:cNvPr id="2" name="Title 1"/>
          <p:cNvSpPr>
            <a:spLocks noGrp="1"/>
          </p:cNvSpPr>
          <p:nvPr>
            <p:ph type="title"/>
          </p:nvPr>
        </p:nvSpPr>
        <p:spPr/>
        <p:txBody>
          <a:bodyPr/>
          <a:lstStyle/>
          <a:p>
            <a:r>
              <a:rPr lang="en-US" dirty="0">
                <a:solidFill>
                  <a:schemeClr val="accent3">
                    <a:lumMod val="75000"/>
                  </a:schemeClr>
                </a:solidFill>
              </a:rPr>
              <a:t>Pavement Preservation: CRACK SEALING</a:t>
            </a:r>
          </a:p>
        </p:txBody>
      </p:sp>
      <p:pic>
        <p:nvPicPr>
          <p:cNvPr id="7" name="Picture 6" descr="X:\TEMPLATES_FORMS\Seal of White Bear Lake - Transparent.gif"/>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76235" y="5351145"/>
            <a:ext cx="996315" cy="996315"/>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accent3">
                    <a:lumMod val="75000"/>
                  </a:schemeClr>
                </a:solidFill>
              </a:rPr>
              <a:t>Pavement Preservation: Aggregate Seal Coating</a:t>
            </a:r>
          </a:p>
        </p:txBody>
      </p:sp>
      <p:pic>
        <p:nvPicPr>
          <p:cNvPr id="4" name="Picture 9" descr="SealCoat3"/>
          <p:cNvPicPr>
            <a:picLocks noGrp="1" noChangeAspect="1" noChangeArrowheads="1"/>
          </p:cNvPicPr>
          <p:nvPr>
            <p:ph sz="quarter" idx="1"/>
          </p:nvPr>
        </p:nvPicPr>
        <p:blipFill>
          <a:blip r:embed="rId3"/>
          <a:srcRect/>
          <a:stretch>
            <a:fillRect/>
          </a:stretch>
        </p:blipFill>
        <p:spPr bwMode="auto">
          <a:xfrm>
            <a:off x="853440" y="1651419"/>
            <a:ext cx="3017519" cy="2011680"/>
          </a:xfrm>
          <a:prstGeom prst="rect">
            <a:avLst/>
          </a:prstGeom>
          <a:noFill/>
          <a:ln w="12700">
            <a:solidFill>
              <a:schemeClr val="tx1"/>
            </a:solidFill>
            <a:miter lim="800000"/>
            <a:headEnd/>
            <a:tailEnd/>
          </a:ln>
        </p:spPr>
      </p:pic>
      <p:pic>
        <p:nvPicPr>
          <p:cNvPr id="5" name="Picture 11" descr="SealCoat4"/>
          <p:cNvPicPr>
            <a:picLocks noChangeAspect="1" noChangeArrowheads="1"/>
          </p:cNvPicPr>
          <p:nvPr/>
        </p:nvPicPr>
        <p:blipFill>
          <a:blip r:embed="rId4"/>
          <a:srcRect/>
          <a:stretch>
            <a:fillRect/>
          </a:stretch>
        </p:blipFill>
        <p:spPr bwMode="auto">
          <a:xfrm>
            <a:off x="4724400" y="3940175"/>
            <a:ext cx="3876675" cy="2584450"/>
          </a:xfrm>
          <a:prstGeom prst="rect">
            <a:avLst/>
          </a:prstGeom>
          <a:noFill/>
          <a:ln w="12700">
            <a:solidFill>
              <a:schemeClr val="tx1"/>
            </a:solidFill>
            <a:miter lim="800000"/>
            <a:headEnd/>
            <a:tailEnd/>
          </a:ln>
        </p:spPr>
      </p:pic>
      <p:pic>
        <p:nvPicPr>
          <p:cNvPr id="6" name="Picture 5" descr="Seal Coat"/>
          <p:cNvPicPr>
            <a:picLocks noChangeAspect="1" noChangeArrowheads="1"/>
          </p:cNvPicPr>
          <p:nvPr/>
        </p:nvPicPr>
        <p:blipFill>
          <a:blip r:embed="rId5"/>
          <a:srcRect/>
          <a:stretch>
            <a:fillRect/>
          </a:stretch>
        </p:blipFill>
        <p:spPr bwMode="auto">
          <a:xfrm>
            <a:off x="457200" y="3962400"/>
            <a:ext cx="3810000" cy="2540000"/>
          </a:xfrm>
          <a:prstGeom prst="rect">
            <a:avLst/>
          </a:prstGeom>
          <a:noFill/>
          <a:ln w="12700">
            <a:solidFill>
              <a:schemeClr val="tx1"/>
            </a:solidFill>
            <a:miter lim="800000"/>
            <a:headEnd/>
            <a:tailEnd/>
          </a:ln>
        </p:spPr>
      </p:pic>
      <p:pic>
        <p:nvPicPr>
          <p:cNvPr id="7" name="Picture 7" descr="SealCoat1"/>
          <p:cNvPicPr>
            <a:picLocks noChangeAspect="1" noChangeArrowheads="1"/>
          </p:cNvPicPr>
          <p:nvPr/>
        </p:nvPicPr>
        <p:blipFill rotWithShape="1">
          <a:blip r:embed="rId6"/>
          <a:srcRect b="20180"/>
          <a:stretch/>
        </p:blipFill>
        <p:spPr bwMode="auto">
          <a:xfrm>
            <a:off x="4949023" y="1600200"/>
            <a:ext cx="3429000" cy="2062899"/>
          </a:xfrm>
          <a:prstGeom prst="rect">
            <a:avLst/>
          </a:prstGeom>
          <a:noFill/>
          <a:ln w="12700">
            <a:solidFill>
              <a:schemeClr val="tx1"/>
            </a:solidFill>
            <a:miter lim="800000"/>
            <a:headEnd/>
            <a:tailEnd/>
          </a:ln>
        </p:spPr>
      </p:pic>
    </p:spTree>
    <p:extLst>
      <p:ext uri="{BB962C8B-B14F-4D97-AF65-F5344CB8AC3E}">
        <p14:creationId xmlns:p14="http://schemas.microsoft.com/office/powerpoint/2010/main" val="28014920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p:cNvSpPr>
            <a:spLocks noGrp="1"/>
          </p:cNvSpPr>
          <p:nvPr>
            <p:ph type="title"/>
          </p:nvPr>
        </p:nvSpPr>
        <p:spPr>
          <a:xfrm>
            <a:off x="914400" y="4900613"/>
            <a:ext cx="7315200" cy="522287"/>
          </a:xfrm>
        </p:spPr>
        <p:txBody>
          <a:bodyPr/>
          <a:lstStyle/>
          <a:p>
            <a:pPr eaLnBrk="1" hangingPunct="1"/>
            <a:r>
              <a:rPr lang="en-US" altLang="en-US" sz="2400" dirty="0"/>
              <a:t>Driveway Replacement Program </a:t>
            </a:r>
            <a:r>
              <a:rPr lang="en-US" altLang="en-US" sz="2400" dirty="0" smtClean="0"/>
              <a:t>(Alley only</a:t>
            </a:r>
            <a:r>
              <a:rPr lang="en-US" altLang="en-US" sz="2400" dirty="0"/>
              <a:t>)</a:t>
            </a:r>
          </a:p>
        </p:txBody>
      </p:sp>
      <p:sp>
        <p:nvSpPr>
          <p:cNvPr id="37891" name="Text Placeholder 5"/>
          <p:cNvSpPr>
            <a:spLocks noGrp="1"/>
          </p:cNvSpPr>
          <p:nvPr>
            <p:ph type="body" sz="half" idx="2"/>
          </p:nvPr>
        </p:nvSpPr>
        <p:spPr>
          <a:xfrm>
            <a:off x="914400" y="5445125"/>
            <a:ext cx="6934200" cy="685800"/>
          </a:xfrm>
        </p:spPr>
        <p:txBody>
          <a:bodyPr/>
          <a:lstStyle/>
          <a:p>
            <a:pPr eaLnBrk="1" hangingPunct="1"/>
            <a:r>
              <a:rPr lang="en-US" altLang="en-US" dirty="0"/>
              <a:t>Once we hire a contractor, usually in early Spring, the City will send additional information </a:t>
            </a:r>
          </a:p>
          <a:p>
            <a:pPr eaLnBrk="1" hangingPunct="1"/>
            <a:r>
              <a:rPr lang="en-US" altLang="en-US" dirty="0"/>
              <a:t>including prices.</a:t>
            </a:r>
          </a:p>
        </p:txBody>
      </p:sp>
      <p:pic>
        <p:nvPicPr>
          <p:cNvPr id="7" name="Picture Placeholder 6"/>
          <p:cNvPicPr>
            <a:picLocks noGrp="1" noChangeAspect="1"/>
          </p:cNvPicPr>
          <p:nvPr>
            <p:ph type="pic" idx="1"/>
          </p:nvPr>
        </p:nvPicPr>
        <p:blipFill>
          <a:blip r:embed="rId3" cstate="print">
            <a:extLst>
              <a:ext uri="{28A0092B-C50C-407E-A947-70E740481C1C}">
                <a14:useLocalDpi xmlns:a14="http://schemas.microsoft.com/office/drawing/2010/main" val="0"/>
              </a:ext>
            </a:extLst>
          </a:blip>
          <a:stretch>
            <a:fillRect/>
          </a:stretch>
        </p:blipFill>
        <p:spPr>
          <a:xfrm>
            <a:off x="1520636" y="70981"/>
            <a:ext cx="6097216" cy="4572912"/>
          </a:xfrm>
        </p:spPr>
      </p:pic>
      <p:pic>
        <p:nvPicPr>
          <p:cNvPr id="37893" name="Picture 1" descr="Seal of White Bear Lake - 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5621338"/>
            <a:ext cx="9620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1872"/>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5400" dirty="0"/>
              <a:t>PROJECT FUNDING</a:t>
            </a:r>
          </a:p>
        </p:txBody>
      </p:sp>
      <p:pic>
        <p:nvPicPr>
          <p:cNvPr id="2" name="Content Placeholder 1"/>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3733800" y="1752600"/>
            <a:ext cx="4969368" cy="3727026"/>
          </a:xfrm>
        </p:spPr>
      </p:pic>
      <p:sp>
        <p:nvSpPr>
          <p:cNvPr id="5" name="TextBox 4"/>
          <p:cNvSpPr txBox="1"/>
          <p:nvPr/>
        </p:nvSpPr>
        <p:spPr>
          <a:xfrm>
            <a:off x="301752" y="1828800"/>
            <a:ext cx="3127248" cy="4431983"/>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latin typeface="+mn-lt"/>
              </a:rPr>
              <a:t>CITY </a:t>
            </a:r>
            <a:r>
              <a:rPr lang="en-US" sz="2400" dirty="0">
                <a:latin typeface="+mn-lt"/>
              </a:rPr>
              <a:t>CONSTRUCTION FUNDS</a:t>
            </a:r>
          </a:p>
          <a:p>
            <a:pPr marL="285750" indent="-285750">
              <a:buFont typeface="Arial" panose="020B0604020202020204" pitchFamily="34" charset="0"/>
              <a:buChar char="•"/>
            </a:pPr>
            <a:r>
              <a:rPr lang="en-US" sz="2400" dirty="0">
                <a:latin typeface="+mn-lt"/>
              </a:rPr>
              <a:t>MUNICIPAL STATE </a:t>
            </a:r>
            <a:r>
              <a:rPr lang="en-US" sz="2400" dirty="0" smtClean="0">
                <a:latin typeface="+mn-lt"/>
              </a:rPr>
              <a:t>AID</a:t>
            </a:r>
          </a:p>
          <a:p>
            <a:pPr marL="285750" indent="-285750">
              <a:buFont typeface="Arial" panose="020B0604020202020204" pitchFamily="34" charset="0"/>
              <a:buChar char="•"/>
            </a:pPr>
            <a:r>
              <a:rPr lang="en-US" sz="2400" dirty="0" smtClean="0">
                <a:latin typeface="+mn-lt"/>
              </a:rPr>
              <a:t>ASSESSMENTS TO BENEFITED PROPERTIES</a:t>
            </a:r>
            <a:endParaRPr lang="en-US" sz="2400" dirty="0">
              <a:latin typeface="+mn-lt"/>
            </a:endParaRPr>
          </a:p>
          <a:p>
            <a:endParaRPr lang="en-US" dirty="0"/>
          </a:p>
          <a:p>
            <a:pPr marL="285750" indent="-285750">
              <a:buFont typeface="Arial" panose="020B0604020202020204" pitchFamily="34" charset="0"/>
              <a:buChar char="•"/>
            </a:pPr>
            <a:endParaRPr lang="en-US" dirty="0"/>
          </a:p>
          <a:p>
            <a:endParaRPr lang="en-US" dirty="0"/>
          </a:p>
          <a:p>
            <a:endParaRPr lang="en-US" dirty="0"/>
          </a:p>
          <a:p>
            <a:endParaRPr lang="en-US" dirty="0"/>
          </a:p>
        </p:txBody>
      </p:sp>
      <p:pic>
        <p:nvPicPr>
          <p:cNvPr id="6" name="Picture 5" descr="X:\TEMPLATES_FORMS\Seal of White Bear Lake - Transparent.g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5334000"/>
            <a:ext cx="996315" cy="996315"/>
          </a:xfrm>
          <a:prstGeom prst="rect">
            <a:avLst/>
          </a:prstGeom>
          <a:noFill/>
          <a:ln>
            <a:noFill/>
          </a:ln>
        </p:spPr>
      </p:pic>
    </p:spTree>
    <p:extLst>
      <p:ext uri="{BB962C8B-B14F-4D97-AF65-F5344CB8AC3E}">
        <p14:creationId xmlns:p14="http://schemas.microsoft.com/office/powerpoint/2010/main" val="16550528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5400" dirty="0">
                <a:solidFill>
                  <a:schemeClr val="accent3">
                    <a:lumMod val="75000"/>
                  </a:schemeClr>
                </a:solidFill>
              </a:rPr>
              <a:t>ASSESSMENT POLICY</a:t>
            </a:r>
          </a:p>
        </p:txBody>
      </p:sp>
      <p:pic>
        <p:nvPicPr>
          <p:cNvPr id="2" name="Content Placeholder 1"/>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3856776" y="1828800"/>
            <a:ext cx="4804624" cy="3603468"/>
          </a:xfrm>
        </p:spPr>
      </p:pic>
      <p:sp>
        <p:nvSpPr>
          <p:cNvPr id="5" name="TextBox 4"/>
          <p:cNvSpPr txBox="1"/>
          <p:nvPr/>
        </p:nvSpPr>
        <p:spPr>
          <a:xfrm>
            <a:off x="609600" y="1828800"/>
            <a:ext cx="3276600" cy="4616648"/>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mn-lt"/>
              </a:rPr>
              <a:t>UNIFORM, </a:t>
            </a:r>
            <a:r>
              <a:rPr lang="en-US" sz="2400" dirty="0" smtClean="0">
                <a:latin typeface="+mn-lt"/>
              </a:rPr>
              <a:t>FAIR </a:t>
            </a:r>
            <a:r>
              <a:rPr lang="en-US" sz="2400" dirty="0">
                <a:latin typeface="+mn-lt"/>
              </a:rPr>
              <a:t>AND BENEFIT THE PROPERTY</a:t>
            </a:r>
          </a:p>
          <a:p>
            <a:pPr marL="285750" indent="-285750">
              <a:buFont typeface="Arial" panose="020B0604020202020204" pitchFamily="34" charset="0"/>
              <a:buChar char="•"/>
            </a:pPr>
            <a:r>
              <a:rPr lang="en-US" sz="2400" dirty="0">
                <a:latin typeface="+mn-lt"/>
              </a:rPr>
              <a:t>APPRAISAL REPORT </a:t>
            </a:r>
          </a:p>
          <a:p>
            <a:pPr marL="285750" indent="-285750">
              <a:buFont typeface="Arial" panose="020B0604020202020204" pitchFamily="34" charset="0"/>
              <a:buChar char="•"/>
            </a:pPr>
            <a:r>
              <a:rPr lang="en-US" sz="2400" dirty="0">
                <a:latin typeface="+mn-lt"/>
              </a:rPr>
              <a:t>FOLLOW STATE STATUTE 429  </a:t>
            </a:r>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a:p>
            <a:endParaRPr lang="en-US" dirty="0"/>
          </a:p>
        </p:txBody>
      </p:sp>
      <p:pic>
        <p:nvPicPr>
          <p:cNvPr id="6" name="Picture 5" descr="X:\TEMPLATES_FORMS\Seal of White Bear Lake - Transparent.g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5334000"/>
            <a:ext cx="996315" cy="996315"/>
          </a:xfrm>
          <a:prstGeom prst="rect">
            <a:avLst/>
          </a:prstGeom>
          <a:noFill/>
          <a:ln>
            <a:noFill/>
          </a:ln>
        </p:spPr>
      </p:pic>
    </p:spTree>
    <p:extLst>
      <p:ext uri="{BB962C8B-B14F-4D97-AF65-F5344CB8AC3E}">
        <p14:creationId xmlns:p14="http://schemas.microsoft.com/office/powerpoint/2010/main" val="33085057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57200" y="381000"/>
            <a:ext cx="3810000" cy="1828800"/>
          </a:xfrm>
        </p:spPr>
        <p:txBody>
          <a:bodyPr>
            <a:noAutofit/>
          </a:bodyPr>
          <a:lstStyle/>
          <a:p>
            <a:r>
              <a:rPr lang="en-US" sz="4000" dirty="0">
                <a:solidFill>
                  <a:schemeClr val="accent3">
                    <a:lumMod val="75000"/>
                  </a:schemeClr>
                </a:solidFill>
              </a:rPr>
              <a:t>Public Improvement Process</a:t>
            </a:r>
          </a:p>
        </p:txBody>
      </p:sp>
      <p:pic>
        <p:nvPicPr>
          <p:cNvPr id="1027" name="Picture 3" descr="X:\2015\15-01\Feasibility Report\Appendicies\Appendix B - Public Improvement Process Flow Ch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28600"/>
            <a:ext cx="4567238" cy="64809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 descr="Seal of White Bear Lake - 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5638800"/>
            <a:ext cx="9620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57200" y="2743200"/>
            <a:ext cx="3276600" cy="5078313"/>
          </a:xfrm>
          <a:prstGeom prst="rect">
            <a:avLst/>
          </a:prstGeom>
          <a:noFill/>
        </p:spPr>
        <p:txBody>
          <a:bodyPr wrap="square" rtlCol="0">
            <a:spAutoFit/>
          </a:bodyPr>
          <a:lstStyle/>
          <a:p>
            <a:pPr algn="ctr"/>
            <a:r>
              <a:rPr lang="en-US" u="sng" dirty="0">
                <a:latin typeface="+mn-lt"/>
              </a:rPr>
              <a:t>ANTICIPATED SCHEDULE</a:t>
            </a:r>
          </a:p>
          <a:p>
            <a:pPr marL="285750" indent="-285750">
              <a:buFont typeface="Arial" panose="020B0604020202020204" pitchFamily="34" charset="0"/>
              <a:buChar char="•"/>
            </a:pPr>
            <a:r>
              <a:rPr lang="en-US" dirty="0">
                <a:latin typeface="+mn-lt"/>
              </a:rPr>
              <a:t>FEASIBILITY REPORT TO CITY COUNCIL ON FEB </a:t>
            </a:r>
            <a:r>
              <a:rPr lang="en-US" dirty="0">
                <a:solidFill>
                  <a:srgbClr val="FF0000"/>
                </a:solidFill>
                <a:latin typeface="+mn-lt"/>
              </a:rPr>
              <a:t>11, 2020</a:t>
            </a:r>
          </a:p>
          <a:p>
            <a:pPr marL="285750" indent="-285750">
              <a:buFont typeface="Arial" panose="020B0604020202020204" pitchFamily="34" charset="0"/>
              <a:buChar char="•"/>
            </a:pPr>
            <a:r>
              <a:rPr lang="en-US" dirty="0">
                <a:latin typeface="+mn-lt"/>
              </a:rPr>
              <a:t>PUBLIC HEARING NOTICE TO PROPERTY OWNERS ON </a:t>
            </a:r>
            <a:r>
              <a:rPr lang="en-US" dirty="0">
                <a:solidFill>
                  <a:srgbClr val="FF0000"/>
                </a:solidFill>
                <a:latin typeface="+mn-lt"/>
              </a:rPr>
              <a:t>FEBRUARY 28, 2020</a:t>
            </a:r>
          </a:p>
          <a:p>
            <a:pPr marL="285750" indent="-285750">
              <a:buFont typeface="Arial" panose="020B0604020202020204" pitchFamily="34" charset="0"/>
              <a:buChar char="•"/>
            </a:pPr>
            <a:r>
              <a:rPr lang="en-US" dirty="0">
                <a:latin typeface="+mn-lt"/>
              </a:rPr>
              <a:t>PUBLIC HEARING ON </a:t>
            </a:r>
            <a:r>
              <a:rPr lang="en-US" dirty="0">
                <a:solidFill>
                  <a:srgbClr val="FF0000"/>
                </a:solidFill>
                <a:latin typeface="+mn-lt"/>
              </a:rPr>
              <a:t>MARCH 10, 2020</a:t>
            </a:r>
          </a:p>
          <a:p>
            <a:pPr marL="285750" indent="-285750">
              <a:buFont typeface="Arial" panose="020B0604020202020204" pitchFamily="34" charset="0"/>
              <a:buChar char="•"/>
            </a:pPr>
            <a:r>
              <a:rPr lang="en-US" dirty="0">
                <a:latin typeface="+mn-lt"/>
              </a:rPr>
              <a:t>CONSTRUCTION APPROXIMATELY MAY-OCTOBER </a:t>
            </a:r>
            <a:r>
              <a:rPr lang="en-US" dirty="0" smtClean="0">
                <a:latin typeface="+mn-lt"/>
              </a:rPr>
              <a:t>2021</a:t>
            </a:r>
            <a:endParaRPr lang="en-US" dirty="0">
              <a:latin typeface="+mn-lt"/>
            </a:endParaRPr>
          </a:p>
          <a:p>
            <a:pPr marL="285750" indent="-285750">
              <a:buFont typeface="Arial" panose="020B0604020202020204" pitchFamily="34" charset="0"/>
              <a:buChar char="•"/>
            </a:pPr>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8360025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842254878"/>
              </p:ext>
            </p:extLst>
          </p:nvPr>
        </p:nvGraphicFramePr>
        <p:xfrm>
          <a:off x="533400" y="1676398"/>
          <a:ext cx="8077200" cy="4338606"/>
        </p:xfrm>
        <a:graphic>
          <a:graphicData uri="http://schemas.openxmlformats.org/drawingml/2006/table">
            <a:tbl>
              <a:tblPr firstRow="1" bandRow="1">
                <a:tableStyleId>{5C22544A-7EE6-4342-B048-85BDC9FD1C3A}</a:tableStyleId>
              </a:tblPr>
              <a:tblGrid>
                <a:gridCol w="3491877">
                  <a:extLst>
                    <a:ext uri="{9D8B030D-6E8A-4147-A177-3AD203B41FA5}">
                      <a16:colId xmlns:a16="http://schemas.microsoft.com/office/drawing/2014/main" xmlns="" val="20000"/>
                    </a:ext>
                  </a:extLst>
                </a:gridCol>
                <a:gridCol w="4585323">
                  <a:extLst>
                    <a:ext uri="{9D8B030D-6E8A-4147-A177-3AD203B41FA5}">
                      <a16:colId xmlns:a16="http://schemas.microsoft.com/office/drawing/2014/main" xmlns="" val="20001"/>
                    </a:ext>
                  </a:extLst>
                </a:gridCol>
              </a:tblGrid>
              <a:tr h="439550">
                <a:tc>
                  <a:txBody>
                    <a:bodyPr/>
                    <a:lstStyle/>
                    <a:p>
                      <a:endParaRPr lang="en-US" sz="1800" dirty="0"/>
                    </a:p>
                  </a:txBody>
                  <a:tcPr marT="45740" marB="45740">
                    <a:noFill/>
                  </a:tcPr>
                </a:tc>
                <a:tc>
                  <a:txBody>
                    <a:bodyPr/>
                    <a:lstStyle/>
                    <a:p>
                      <a:endParaRPr lang="en-US" sz="1800" dirty="0"/>
                    </a:p>
                  </a:txBody>
                  <a:tcPr marT="45740" marB="45740">
                    <a:noFill/>
                  </a:tcPr>
                </a:tc>
                <a:extLst>
                  <a:ext uri="{0D108BD9-81ED-4DB2-BD59-A6C34878D82A}">
                    <a16:rowId xmlns:a16="http://schemas.microsoft.com/office/drawing/2014/main" xmlns="" val="10000"/>
                  </a:ext>
                </a:extLst>
              </a:tr>
              <a:tr h="634262">
                <a:tc>
                  <a:txBody>
                    <a:bodyPr/>
                    <a:lstStyle/>
                    <a:p>
                      <a:r>
                        <a:rPr lang="en-US" sz="1800" dirty="0"/>
                        <a:t>Paul</a:t>
                      </a:r>
                      <a:r>
                        <a:rPr lang="en-US" sz="1800" baseline="0" dirty="0"/>
                        <a:t> Kauppi</a:t>
                      </a:r>
                      <a:endParaRPr lang="en-US" sz="1800" dirty="0"/>
                    </a:p>
                  </a:txBody>
                  <a:tcPr marT="45740" marB="45740"/>
                </a:tc>
                <a:tc>
                  <a:txBody>
                    <a:bodyPr/>
                    <a:lstStyle/>
                    <a:p>
                      <a:r>
                        <a:rPr lang="en-US" sz="1800" dirty="0"/>
                        <a:t>City Engineer/Public Works Director</a:t>
                      </a:r>
                    </a:p>
                  </a:txBody>
                  <a:tcPr marT="45740" marB="45740"/>
                </a:tc>
                <a:extLst>
                  <a:ext uri="{0D108BD9-81ED-4DB2-BD59-A6C34878D82A}">
                    <a16:rowId xmlns:a16="http://schemas.microsoft.com/office/drawing/2014/main" xmlns="" val="10001"/>
                  </a:ext>
                </a:extLst>
              </a:tr>
              <a:tr h="634262">
                <a:tc>
                  <a:txBody>
                    <a:bodyPr/>
                    <a:lstStyle/>
                    <a:p>
                      <a:r>
                        <a:rPr lang="en-US" sz="1800" dirty="0"/>
                        <a:t>Nate Christensen</a:t>
                      </a:r>
                    </a:p>
                  </a:txBody>
                  <a:tcPr marT="45740" marB="45740"/>
                </a:tc>
                <a:tc>
                  <a:txBody>
                    <a:bodyPr/>
                    <a:lstStyle/>
                    <a:p>
                      <a:r>
                        <a:rPr lang="en-US" sz="1800" dirty="0"/>
                        <a:t>Civil Engineer</a:t>
                      </a:r>
                    </a:p>
                  </a:txBody>
                  <a:tcPr marT="45740" marB="45740"/>
                </a:tc>
                <a:extLst>
                  <a:ext uri="{0D108BD9-81ED-4DB2-BD59-A6C34878D82A}">
                    <a16:rowId xmlns:a16="http://schemas.microsoft.com/office/drawing/2014/main" xmlns="" val="10003"/>
                  </a:ext>
                </a:extLst>
              </a:tr>
              <a:tr h="634262">
                <a:tc>
                  <a:txBody>
                    <a:bodyPr/>
                    <a:lstStyle/>
                    <a:p>
                      <a:r>
                        <a:rPr lang="en-US" sz="1800" dirty="0"/>
                        <a:t>Dan Holzemer</a:t>
                      </a:r>
                    </a:p>
                  </a:txBody>
                  <a:tcPr marT="45740" marB="45740"/>
                </a:tc>
                <a:tc>
                  <a:txBody>
                    <a:bodyPr/>
                    <a:lstStyle/>
                    <a:p>
                      <a:r>
                        <a:rPr lang="en-US" sz="1800" dirty="0"/>
                        <a:t>Senior</a:t>
                      </a:r>
                      <a:r>
                        <a:rPr lang="en-US" sz="1800" baseline="0" dirty="0"/>
                        <a:t> </a:t>
                      </a:r>
                      <a:r>
                        <a:rPr lang="en-US" sz="1800" dirty="0"/>
                        <a:t>Engineering Technician</a:t>
                      </a:r>
                    </a:p>
                  </a:txBody>
                  <a:tcPr marT="45740" marB="45740"/>
                </a:tc>
                <a:extLst>
                  <a:ext uri="{0D108BD9-81ED-4DB2-BD59-A6C34878D82A}">
                    <a16:rowId xmlns:a16="http://schemas.microsoft.com/office/drawing/2014/main" xmlns="" val="10005"/>
                  </a:ext>
                </a:extLst>
              </a:tr>
              <a:tr h="634262">
                <a:tc>
                  <a:txBody>
                    <a:bodyPr/>
                    <a:lstStyle/>
                    <a:p>
                      <a:r>
                        <a:rPr lang="en-US" sz="1800" dirty="0"/>
                        <a:t>Jayson Stejskal</a:t>
                      </a:r>
                    </a:p>
                  </a:txBody>
                  <a:tcPr marT="45740" marB="45740"/>
                </a:tc>
                <a:tc>
                  <a:txBody>
                    <a:bodyPr/>
                    <a:lstStyle/>
                    <a:p>
                      <a:r>
                        <a:rPr lang="en-US" sz="1800" dirty="0"/>
                        <a:t>Engineering</a:t>
                      </a:r>
                      <a:r>
                        <a:rPr lang="en-US" sz="1800" baseline="0" dirty="0"/>
                        <a:t> Technician III</a:t>
                      </a:r>
                      <a:endParaRPr lang="en-US" sz="1800" dirty="0"/>
                    </a:p>
                  </a:txBody>
                  <a:tcPr marT="45740" marB="45740"/>
                </a:tc>
                <a:extLst>
                  <a:ext uri="{0D108BD9-81ED-4DB2-BD59-A6C34878D82A}">
                    <a16:rowId xmlns:a16="http://schemas.microsoft.com/office/drawing/2014/main" xmlns="" val="3859828752"/>
                  </a:ext>
                </a:extLst>
              </a:tr>
              <a:tr h="681004">
                <a:tc>
                  <a:txBody>
                    <a:bodyPr/>
                    <a:lstStyle/>
                    <a:p>
                      <a:r>
                        <a:rPr lang="en-US" sz="1800" dirty="0"/>
                        <a:t>Carisa</a:t>
                      </a:r>
                      <a:r>
                        <a:rPr lang="en-US" sz="1800" baseline="0" dirty="0"/>
                        <a:t> Vermeersch</a:t>
                      </a:r>
                      <a:endParaRPr lang="en-US" sz="1800" dirty="0"/>
                    </a:p>
                  </a:txBody>
                  <a:tcPr marT="45740" marB="45740"/>
                </a:tc>
                <a:tc>
                  <a:txBody>
                    <a:bodyPr/>
                    <a:lstStyle/>
                    <a:p>
                      <a:r>
                        <a:rPr lang="en-US" sz="1800" dirty="0"/>
                        <a:t>Engineering</a:t>
                      </a:r>
                      <a:r>
                        <a:rPr lang="en-US" sz="1800" baseline="0" dirty="0"/>
                        <a:t> </a:t>
                      </a:r>
                      <a:r>
                        <a:rPr lang="en-US" sz="1800" dirty="0"/>
                        <a:t>Secretary</a:t>
                      </a:r>
                    </a:p>
                  </a:txBody>
                  <a:tcPr marT="45740" marB="45740"/>
                </a:tc>
                <a:extLst>
                  <a:ext uri="{0D108BD9-81ED-4DB2-BD59-A6C34878D82A}">
                    <a16:rowId xmlns:a16="http://schemas.microsoft.com/office/drawing/2014/main" xmlns="" val="10006"/>
                  </a:ext>
                </a:extLst>
              </a:tr>
              <a:tr h="681004">
                <a:tc>
                  <a:txBody>
                    <a:bodyPr/>
                    <a:lstStyle/>
                    <a:p>
                      <a:r>
                        <a:rPr lang="en-US" sz="1800" dirty="0"/>
                        <a:t>Connie Taillon</a:t>
                      </a:r>
                    </a:p>
                  </a:txBody>
                  <a:tcPr marT="45740" marB="45740"/>
                </a:tc>
                <a:tc>
                  <a:txBody>
                    <a:bodyPr/>
                    <a:lstStyle/>
                    <a:p>
                      <a:r>
                        <a:rPr lang="en-US" sz="1800" dirty="0"/>
                        <a:t>Environmental</a:t>
                      </a:r>
                      <a:r>
                        <a:rPr lang="en-US" sz="1800" baseline="0" dirty="0"/>
                        <a:t> Specialist</a:t>
                      </a:r>
                      <a:endParaRPr lang="en-US" sz="1800" dirty="0"/>
                    </a:p>
                  </a:txBody>
                  <a:tcPr marT="45740" marB="45740"/>
                </a:tc>
                <a:extLst>
                  <a:ext uri="{0D108BD9-81ED-4DB2-BD59-A6C34878D82A}">
                    <a16:rowId xmlns:a16="http://schemas.microsoft.com/office/drawing/2014/main" xmlns="" val="1618246061"/>
                  </a:ext>
                </a:extLst>
              </a:tr>
            </a:tbl>
          </a:graphicData>
        </a:graphic>
      </p:graphicFrame>
      <p:pic>
        <p:nvPicPr>
          <p:cNvPr id="6" name="Picture 5" descr="X:\TEMPLATES_FORMS\Seal of White Bear Lake - Transparent.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5275" y="5334000"/>
            <a:ext cx="996315" cy="996315"/>
          </a:xfrm>
          <a:prstGeom prst="rect">
            <a:avLst/>
          </a:prstGeom>
          <a:noFill/>
          <a:ln>
            <a:noFill/>
          </a:ln>
        </p:spPr>
      </p:pic>
      <p:sp>
        <p:nvSpPr>
          <p:cNvPr id="2" name="Title 1"/>
          <p:cNvSpPr>
            <a:spLocks noGrp="1"/>
          </p:cNvSpPr>
          <p:nvPr>
            <p:ph type="title"/>
          </p:nvPr>
        </p:nvSpPr>
        <p:spPr/>
        <p:txBody>
          <a:bodyPr/>
          <a:lstStyle/>
          <a:p>
            <a:r>
              <a:rPr lang="en-US" dirty="0">
                <a:solidFill>
                  <a:schemeClr val="accent3">
                    <a:lumMod val="75000"/>
                  </a:schemeClr>
                </a:solidFill>
              </a:rPr>
              <a:t>ENGINEERING</a:t>
            </a:r>
            <a:r>
              <a:rPr lang="en-US" dirty="0"/>
              <a:t> </a:t>
            </a:r>
            <a:r>
              <a:rPr lang="en-US" dirty="0">
                <a:solidFill>
                  <a:schemeClr val="accent3">
                    <a:lumMod val="75000"/>
                  </a:schemeClr>
                </a:solidFill>
              </a:rPr>
              <a:t>DEPARTMENT</a:t>
            </a:r>
          </a:p>
        </p:txBody>
      </p:sp>
    </p:spTree>
    <p:extLst>
      <p:ext uri="{BB962C8B-B14F-4D97-AF65-F5344CB8AC3E}">
        <p14:creationId xmlns:p14="http://schemas.microsoft.com/office/powerpoint/2010/main" val="4489158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5400" dirty="0">
                <a:solidFill>
                  <a:schemeClr val="accent3">
                    <a:lumMod val="75000"/>
                  </a:schemeClr>
                </a:solidFill>
              </a:rPr>
              <a:t>ASSESSMENT </a:t>
            </a:r>
            <a:r>
              <a:rPr lang="en-US" sz="5400" dirty="0" smtClean="0">
                <a:solidFill>
                  <a:schemeClr val="accent3">
                    <a:lumMod val="75000"/>
                  </a:schemeClr>
                </a:solidFill>
              </a:rPr>
              <a:t>PROCESS</a:t>
            </a:r>
            <a:endParaRPr lang="en-US" sz="5400" dirty="0">
              <a:solidFill>
                <a:schemeClr val="accent3">
                  <a:lumMod val="75000"/>
                </a:schemeClr>
              </a:solidFill>
            </a:endParaRPr>
          </a:p>
        </p:txBody>
      </p:sp>
      <p:sp>
        <p:nvSpPr>
          <p:cNvPr id="5" name="TextBox 4"/>
          <p:cNvSpPr txBox="1"/>
          <p:nvPr/>
        </p:nvSpPr>
        <p:spPr>
          <a:xfrm>
            <a:off x="969433" y="1447800"/>
            <a:ext cx="7912100" cy="6186309"/>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latin typeface="+mj-lt"/>
              </a:rPr>
              <a:t>City Council Orders Assessment Hearing on 8/24/21 the hearing is scheduled for 9/21/21)</a:t>
            </a:r>
          </a:p>
          <a:p>
            <a:pPr marL="285750" indent="-285750">
              <a:buFont typeface="Arial" panose="020B0604020202020204" pitchFamily="34" charset="0"/>
              <a:buChar char="•"/>
            </a:pPr>
            <a:r>
              <a:rPr lang="en-US" sz="2400" dirty="0" smtClean="0">
                <a:latin typeface="+mj-lt"/>
              </a:rPr>
              <a:t>City will mail final assessment notice by 9/8/21</a:t>
            </a:r>
          </a:p>
          <a:p>
            <a:pPr marL="285750" indent="-285750">
              <a:buFont typeface="Arial" panose="020B0604020202020204" pitchFamily="34" charset="0"/>
              <a:buChar char="•"/>
            </a:pPr>
            <a:r>
              <a:rPr lang="en-US" sz="2400" dirty="0">
                <a:latin typeface="+mj-lt"/>
              </a:rPr>
              <a:t>City Council holds Assessment Hearing and levies the </a:t>
            </a:r>
            <a:r>
              <a:rPr lang="en-US" sz="2400" dirty="0" smtClean="0">
                <a:latin typeface="+mj-lt"/>
              </a:rPr>
              <a:t>Assessment</a:t>
            </a:r>
          </a:p>
          <a:p>
            <a:pPr marL="285750" indent="-285750">
              <a:buFont typeface="Arial" panose="020B0604020202020204" pitchFamily="34" charset="0"/>
              <a:buChar char="•"/>
            </a:pPr>
            <a:r>
              <a:rPr lang="en-US" sz="2400" dirty="0" smtClean="0">
                <a:latin typeface="+mj-lt"/>
              </a:rPr>
              <a:t>At this point the property owner has 30 days to pay a portion or all of the assessment to the City, without penalty.</a:t>
            </a:r>
          </a:p>
          <a:p>
            <a:pPr marL="285750" indent="-285750">
              <a:buFont typeface="Arial" panose="020B0604020202020204" pitchFamily="34" charset="0"/>
              <a:buChar char="•"/>
            </a:pPr>
            <a:r>
              <a:rPr lang="en-US" sz="2400" dirty="0" smtClean="0">
                <a:latin typeface="+mj-lt"/>
              </a:rPr>
              <a:t>After the 30 days the City will turn over the remaining balance to Ramsey County to place on your property taxes for 10 years with interest. (the rate last year was 3.46% per annum of the unpaid balance)</a:t>
            </a:r>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a:p>
            <a:endParaRPr lang="en-US" dirty="0"/>
          </a:p>
        </p:txBody>
      </p:sp>
      <p:pic>
        <p:nvPicPr>
          <p:cNvPr id="6" name="Picture 5" descr="X:\TEMPLATES_FORMS\Seal of White Bear Lake - Transparent.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5334000"/>
            <a:ext cx="996315" cy="996315"/>
          </a:xfrm>
          <a:prstGeom prst="rect">
            <a:avLst/>
          </a:prstGeom>
          <a:noFill/>
          <a:ln>
            <a:noFill/>
          </a:ln>
        </p:spPr>
      </p:pic>
    </p:spTree>
    <p:extLst>
      <p:ext uri="{BB962C8B-B14F-4D97-AF65-F5344CB8AC3E}">
        <p14:creationId xmlns:p14="http://schemas.microsoft.com/office/powerpoint/2010/main" val="33361861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57200" y="381000"/>
            <a:ext cx="3810000" cy="1828800"/>
          </a:xfrm>
        </p:spPr>
        <p:txBody>
          <a:bodyPr>
            <a:noAutofit/>
          </a:bodyPr>
          <a:lstStyle/>
          <a:p>
            <a:r>
              <a:rPr lang="en-US" sz="4000" dirty="0" smtClean="0">
                <a:solidFill>
                  <a:schemeClr val="accent3">
                    <a:lumMod val="75000"/>
                  </a:schemeClr>
                </a:solidFill>
              </a:rPr>
              <a:t>SAMPLE ASSESSMENT BREAKDOWN</a:t>
            </a:r>
            <a:endParaRPr lang="en-US" sz="4000" dirty="0">
              <a:solidFill>
                <a:schemeClr val="accent3">
                  <a:lumMod val="75000"/>
                </a:schemeClr>
              </a:solidFill>
            </a:endParaRPr>
          </a:p>
        </p:txBody>
      </p:sp>
      <p:pic>
        <p:nvPicPr>
          <p:cNvPr id="4" name="Picture 1" descr="Seal of White Bear Lake - 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9620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57200" y="2743200"/>
            <a:ext cx="3276600" cy="5078313"/>
          </a:xfrm>
          <a:prstGeom prst="rect">
            <a:avLst/>
          </a:prstGeom>
          <a:noFill/>
        </p:spPr>
        <p:txBody>
          <a:bodyPr wrap="square" rtlCol="0">
            <a:spAutoFit/>
          </a:bodyPr>
          <a:lstStyle/>
          <a:p>
            <a:pPr algn="ctr"/>
            <a:r>
              <a:rPr lang="en-US" u="sng" dirty="0" smtClean="0">
                <a:latin typeface="+mn-lt"/>
              </a:rPr>
              <a:t>PAYMENT </a:t>
            </a:r>
            <a:r>
              <a:rPr lang="en-US" u="sng" dirty="0">
                <a:latin typeface="+mn-lt"/>
              </a:rPr>
              <a:t>SCHEDULE</a:t>
            </a:r>
          </a:p>
          <a:p>
            <a:pPr marL="285750" indent="-285750">
              <a:buFont typeface="Arial" panose="020B0604020202020204" pitchFamily="34" charset="0"/>
              <a:buChar char="•"/>
            </a:pPr>
            <a:r>
              <a:rPr lang="en-US" dirty="0" smtClean="0">
                <a:latin typeface="+mn-lt"/>
              </a:rPr>
              <a:t>IF YOU WANT THE ASSESSMENT ON YOUR COUNTY TAXES SIMPLY DO NOTHING</a:t>
            </a:r>
          </a:p>
          <a:p>
            <a:pPr marL="285750" indent="-285750">
              <a:buFont typeface="Arial" panose="020B0604020202020204" pitchFamily="34" charset="0"/>
              <a:buChar char="•"/>
            </a:pPr>
            <a:r>
              <a:rPr lang="en-US" dirty="0" smtClean="0">
                <a:latin typeface="+mn-lt"/>
              </a:rPr>
              <a:t>RAMSEY COUNTY WILL ADD A $2.50 FEE PER YEAR FOR 10 YEARS</a:t>
            </a:r>
            <a:endParaRPr lang="en-US" dirty="0">
              <a:latin typeface="+mn-lt"/>
            </a:endParaRPr>
          </a:p>
          <a:p>
            <a:pPr marL="285750" indent="-285750">
              <a:buFont typeface="Arial" panose="020B0604020202020204" pitchFamily="34" charset="0"/>
              <a:buChar char="•"/>
            </a:pPr>
            <a:r>
              <a:rPr lang="en-US" dirty="0" smtClean="0">
                <a:latin typeface="+mn-lt"/>
              </a:rPr>
              <a:t>THE PAYMENT SCHEDULE WILL BE 1/10 OF THE PRINCIPAL PLUS INTEREST ON THE REMAINING BALANCE</a:t>
            </a:r>
            <a:endParaRPr lang="en-US" dirty="0">
              <a:solidFill>
                <a:srgbClr val="FF0000"/>
              </a:solidFill>
              <a:latin typeface="+mn-lt"/>
            </a:endParaRPr>
          </a:p>
          <a:p>
            <a:pPr marL="285750" indent="-285750">
              <a:buFont typeface="Arial" panose="020B0604020202020204" pitchFamily="34" charset="0"/>
              <a:buChar char="•"/>
            </a:pPr>
            <a:endParaRPr lang="en-US" dirty="0"/>
          </a:p>
          <a:p>
            <a:endParaRPr lang="en-US" dirty="0"/>
          </a:p>
          <a:p>
            <a:endParaRPr lang="en-US" dirty="0"/>
          </a:p>
          <a:p>
            <a:endParaRPr lang="en-US" dirty="0"/>
          </a:p>
          <a:p>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3476082971"/>
              </p:ext>
            </p:extLst>
          </p:nvPr>
        </p:nvGraphicFramePr>
        <p:xfrm>
          <a:off x="4876800" y="304800"/>
          <a:ext cx="4010025" cy="5999803"/>
        </p:xfrm>
        <a:graphic>
          <a:graphicData uri="http://schemas.openxmlformats.org/presentationml/2006/ole">
            <mc:AlternateContent xmlns:mc="http://schemas.openxmlformats.org/markup-compatibility/2006">
              <mc:Choice xmlns:v="urn:schemas-microsoft-com:vml" Requires="v">
                <p:oleObj spid="_x0000_s1039" name="Worksheet" r:id="rId5" imgW="7086600" imgH="10601368" progId="Excel.Sheet.12">
                  <p:embed/>
                </p:oleObj>
              </mc:Choice>
              <mc:Fallback>
                <p:oleObj name="Worksheet" r:id="rId5" imgW="7086600" imgH="10601368" progId="Excel.Sheet.12">
                  <p:embed/>
                  <p:pic>
                    <p:nvPicPr>
                      <p:cNvPr id="0" name=""/>
                      <p:cNvPicPr/>
                      <p:nvPr/>
                    </p:nvPicPr>
                    <p:blipFill>
                      <a:blip r:embed="rId6"/>
                      <a:stretch>
                        <a:fillRect/>
                      </a:stretch>
                    </p:blipFill>
                    <p:spPr>
                      <a:xfrm>
                        <a:off x="4876800" y="304800"/>
                        <a:ext cx="4010025" cy="5999803"/>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847364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3"/>
          <p:cNvSpPr>
            <a:spLocks noGrp="1"/>
          </p:cNvSpPr>
          <p:nvPr>
            <p:ph type="title"/>
          </p:nvPr>
        </p:nvSpPr>
        <p:spPr/>
        <p:txBody>
          <a:bodyPr/>
          <a:lstStyle/>
          <a:p>
            <a:r>
              <a:rPr lang="en-US" altLang="en-US" sz="4000" dirty="0" smtClean="0"/>
              <a:t>Construction </a:t>
            </a:r>
            <a:br>
              <a:rPr lang="en-US" altLang="en-US" sz="4000" dirty="0" smtClean="0"/>
            </a:br>
            <a:r>
              <a:rPr lang="en-US" altLang="en-US" sz="4000" dirty="0" smtClean="0"/>
              <a:t>Process</a:t>
            </a:r>
            <a:endParaRPr lang="en-US" altLang="en-US" sz="4000" dirty="0"/>
          </a:p>
        </p:txBody>
      </p:sp>
      <p:sp>
        <p:nvSpPr>
          <p:cNvPr id="41987" name="Text Placeholder 5"/>
          <p:cNvSpPr>
            <a:spLocks noGrp="1"/>
          </p:cNvSpPr>
          <p:nvPr>
            <p:ph type="body" sz="half" idx="2"/>
          </p:nvPr>
        </p:nvSpPr>
        <p:spPr/>
        <p:txBody>
          <a:bodyPr/>
          <a:lstStyle/>
          <a:p>
            <a:r>
              <a:rPr lang="en-US" altLang="en-US" sz="2000" dirty="0" smtClean="0"/>
              <a:t>This is a brief overview of what to expect when we “come to your neighborhood””.</a:t>
            </a:r>
            <a:endParaRPr lang="en-US" altLang="en-US" sz="2000" dirty="0"/>
          </a:p>
          <a:p>
            <a:endParaRPr lang="en-US" altLang="en-US" sz="2000" dirty="0"/>
          </a:p>
        </p:txBody>
      </p:sp>
      <p:pic>
        <p:nvPicPr>
          <p:cNvPr id="9" name="Picture 8" descr="X:\TEMPLATES_FORMS\Seal of White Bear Lake - Transparent.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1460" y="5252085"/>
            <a:ext cx="996315" cy="996315"/>
          </a:xfrm>
          <a:prstGeom prst="rect">
            <a:avLst/>
          </a:prstGeom>
          <a:noFill/>
          <a:ln>
            <a:noFill/>
          </a:ln>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bwMode="auto">
          <a:xfrm>
            <a:off x="3124199" y="533400"/>
            <a:ext cx="5743575" cy="4479925"/>
          </a:xfrm>
          <a:prstGeom prst="rect">
            <a:avLst/>
          </a:prstGeom>
          <a:noFill/>
          <a:ln w="57150" cmpd="thinThick">
            <a:solidFill>
              <a:srgbClr val="000000"/>
            </a:solidFill>
            <a:miter lim="800000"/>
            <a:headEnd/>
            <a:tailEnd/>
          </a:ln>
        </p:spPr>
      </p:pic>
    </p:spTree>
    <p:extLst>
      <p:ext uri="{BB962C8B-B14F-4D97-AF65-F5344CB8AC3E}">
        <p14:creationId xmlns:p14="http://schemas.microsoft.com/office/powerpoint/2010/main" val="40786687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3"/>
          <p:cNvSpPr>
            <a:spLocks noGrp="1"/>
          </p:cNvSpPr>
          <p:nvPr>
            <p:ph type="title"/>
          </p:nvPr>
        </p:nvSpPr>
        <p:spPr/>
        <p:txBody>
          <a:bodyPr/>
          <a:lstStyle/>
          <a:p>
            <a:r>
              <a:rPr lang="en-US" altLang="en-US" sz="4000" dirty="0"/>
              <a:t>Private Utility </a:t>
            </a:r>
            <a:br>
              <a:rPr lang="en-US" altLang="en-US" sz="4000" dirty="0"/>
            </a:br>
            <a:r>
              <a:rPr lang="en-US" altLang="en-US" sz="4000" dirty="0"/>
              <a:t>Work</a:t>
            </a:r>
          </a:p>
        </p:txBody>
      </p:sp>
      <p:pic>
        <p:nvPicPr>
          <p:cNvPr id="7" name="Picture Placeholder 6" descr="100_0634.jpg"/>
          <p:cNvPicPr>
            <a:picLocks noGrp="1" noChangeAspect="1"/>
          </p:cNvPicPr>
          <p:nvPr>
            <p:ph type="pic" idx="1"/>
          </p:nvPr>
        </p:nvPicPr>
        <p:blipFill>
          <a:blip r:embed="rId3" cstate="print"/>
          <a:srcRect t="1592" b="1592"/>
          <a:stretch>
            <a:fillRect/>
          </a:stretch>
        </p:blipFill>
        <p:spPr/>
      </p:pic>
      <p:sp>
        <p:nvSpPr>
          <p:cNvPr id="41987" name="Text Placeholder 5"/>
          <p:cNvSpPr>
            <a:spLocks noGrp="1"/>
          </p:cNvSpPr>
          <p:nvPr>
            <p:ph type="body" sz="half" idx="2"/>
          </p:nvPr>
        </p:nvSpPr>
        <p:spPr/>
        <p:txBody>
          <a:bodyPr/>
          <a:lstStyle/>
          <a:p>
            <a:r>
              <a:rPr lang="en-US" altLang="en-US" sz="2000" dirty="0"/>
              <a:t>Xcel Energy will install new gas mains in </a:t>
            </a:r>
            <a:r>
              <a:rPr lang="en-US" altLang="en-US" sz="2000" dirty="0" smtClean="0"/>
              <a:t>the 21-01 construction area. </a:t>
            </a:r>
            <a:r>
              <a:rPr lang="en-US" altLang="en-US" sz="2000" dirty="0"/>
              <a:t>They will contact you directly regarding this work.</a:t>
            </a:r>
          </a:p>
          <a:p>
            <a:endParaRPr lang="en-US" altLang="en-US" sz="2000" dirty="0"/>
          </a:p>
          <a:p>
            <a:r>
              <a:rPr lang="en-US" altLang="en-US" sz="2000" dirty="0"/>
              <a:t>If you have any specific questions or concerns, please contact Xcel Energy.</a:t>
            </a:r>
          </a:p>
        </p:txBody>
      </p:sp>
      <p:pic>
        <p:nvPicPr>
          <p:cNvPr id="9" name="Picture 8" descr="X:\TEMPLATES_FORMS\Seal of White Bear Lake - Transparent.g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1460" y="5252085"/>
            <a:ext cx="996315" cy="996315"/>
          </a:xfrm>
          <a:prstGeom prst="rect">
            <a:avLst/>
          </a:prstGeom>
          <a:noFill/>
          <a:ln>
            <a:noFill/>
          </a:ln>
        </p:spPr>
      </p:pic>
    </p:spTree>
    <p:extLst>
      <p:ext uri="{BB962C8B-B14F-4D97-AF65-F5344CB8AC3E}">
        <p14:creationId xmlns:p14="http://schemas.microsoft.com/office/powerpoint/2010/main" val="21232725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3"/>
          <p:cNvSpPr>
            <a:spLocks noGrp="1"/>
          </p:cNvSpPr>
          <p:nvPr>
            <p:ph type="title"/>
          </p:nvPr>
        </p:nvSpPr>
        <p:spPr/>
        <p:txBody>
          <a:bodyPr/>
          <a:lstStyle/>
          <a:p>
            <a:r>
              <a:rPr lang="en-US" altLang="en-US" sz="4000" dirty="0"/>
              <a:t>Private Utility </a:t>
            </a:r>
            <a:br>
              <a:rPr lang="en-US" altLang="en-US" sz="4000" dirty="0"/>
            </a:br>
            <a:r>
              <a:rPr lang="en-US" altLang="en-US" sz="4000" dirty="0"/>
              <a:t>Work</a:t>
            </a:r>
          </a:p>
        </p:txBody>
      </p:sp>
      <p:sp>
        <p:nvSpPr>
          <p:cNvPr id="41987" name="Text Placeholder 5"/>
          <p:cNvSpPr>
            <a:spLocks noGrp="1"/>
          </p:cNvSpPr>
          <p:nvPr>
            <p:ph type="body" sz="half" idx="2"/>
          </p:nvPr>
        </p:nvSpPr>
        <p:spPr/>
        <p:txBody>
          <a:bodyPr/>
          <a:lstStyle/>
          <a:p>
            <a:r>
              <a:rPr lang="en-US" altLang="en-US" sz="2000" dirty="0"/>
              <a:t>Xcel Energy will install new gas mains in </a:t>
            </a:r>
            <a:r>
              <a:rPr lang="en-US" altLang="en-US" sz="2000" dirty="0" smtClean="0"/>
              <a:t>the 21-01 construction area. </a:t>
            </a:r>
            <a:r>
              <a:rPr lang="en-US" altLang="en-US" sz="2000" dirty="0"/>
              <a:t>They will contact you directly regarding this work.</a:t>
            </a:r>
          </a:p>
          <a:p>
            <a:endParaRPr lang="en-US" altLang="en-US" sz="2000" dirty="0"/>
          </a:p>
          <a:p>
            <a:r>
              <a:rPr lang="en-US" altLang="en-US" sz="2000" dirty="0"/>
              <a:t>If you have any specific questions or concerns, please contact Xcel Energy.</a:t>
            </a:r>
          </a:p>
        </p:txBody>
      </p:sp>
      <p:pic>
        <p:nvPicPr>
          <p:cNvPr id="9" name="Picture 8" descr="X:\TEMPLATES_FORMS\Seal of White Bear Lake - Transparent.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1460" y="5252085"/>
            <a:ext cx="996315" cy="996315"/>
          </a:xfrm>
          <a:prstGeom prst="rect">
            <a:avLst/>
          </a:prstGeom>
          <a:noFill/>
          <a:ln>
            <a:noFill/>
          </a:ln>
        </p:spPr>
      </p:pic>
      <p:pic>
        <p:nvPicPr>
          <p:cNvPr id="3" name="Picture Placeholder 2"/>
          <p:cNvPicPr>
            <a:picLocks noGrp="1" noChangeAspect="1"/>
          </p:cNvPicPr>
          <p:nvPr>
            <p:ph type="pic" idx="1"/>
          </p:nvPr>
        </p:nvPicPr>
        <p:blipFill>
          <a:blip r:embed="rId4">
            <a:extLst>
              <a:ext uri="{28A0092B-C50C-407E-A947-70E740481C1C}">
                <a14:useLocalDpi xmlns:a14="http://schemas.microsoft.com/office/drawing/2010/main" val="0"/>
              </a:ext>
            </a:extLst>
          </a:blip>
          <a:srcRect l="4346" r="4346"/>
          <a:stretch>
            <a:fillRect/>
          </a:stretch>
        </p:blipFill>
        <p:spPr/>
      </p:pic>
    </p:spTree>
    <p:extLst>
      <p:ext uri="{BB962C8B-B14F-4D97-AF65-F5344CB8AC3E}">
        <p14:creationId xmlns:p14="http://schemas.microsoft.com/office/powerpoint/2010/main" val="18291500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990600"/>
          </a:xfrm>
        </p:spPr>
        <p:txBody>
          <a:bodyPr>
            <a:noAutofit/>
          </a:bodyPr>
          <a:lstStyle/>
          <a:p>
            <a:r>
              <a:rPr lang="en-US" sz="6000" dirty="0" smtClean="0">
                <a:solidFill>
                  <a:schemeClr val="accent3">
                    <a:lumMod val="75000"/>
                  </a:schemeClr>
                </a:solidFill>
              </a:rPr>
              <a:t>CURB REPAIRS</a:t>
            </a:r>
            <a:endParaRPr lang="en-US" sz="6000" dirty="0">
              <a:solidFill>
                <a:schemeClr val="accent3">
                  <a:lumMod val="75000"/>
                </a:schemeClr>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876800" y="1447800"/>
            <a:ext cx="3676650" cy="4902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X:\2011\11-13 Mill &amp; O-lay\PICTURES\Orch Stew Birch June 2011\Stewart Curb (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935" y="1676400"/>
            <a:ext cx="3911602" cy="29337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X:\TEMPLATES_FORMS\Seal of White Bear Lake - Transparent.gi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84269" y="5217229"/>
            <a:ext cx="996315" cy="996315"/>
          </a:xfrm>
          <a:prstGeom prst="rect">
            <a:avLst/>
          </a:prstGeom>
          <a:noFill/>
          <a:ln>
            <a:noFill/>
          </a:ln>
        </p:spPr>
      </p:pic>
      <p:sp>
        <p:nvSpPr>
          <p:cNvPr id="4" name="Rectangle 3"/>
          <p:cNvSpPr/>
          <p:nvPr/>
        </p:nvSpPr>
        <p:spPr>
          <a:xfrm>
            <a:off x="674935" y="5392222"/>
            <a:ext cx="3592265"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Georgia"/>
                <a:ea typeface="+mn-ea"/>
                <a:cs typeface="+mn-cs"/>
              </a:rPr>
              <a:t>CURB REPAIRS</a:t>
            </a:r>
          </a:p>
        </p:txBody>
      </p:sp>
    </p:spTree>
    <p:extLst>
      <p:ext uri="{BB962C8B-B14F-4D97-AF65-F5344CB8AC3E}">
        <p14:creationId xmlns:p14="http://schemas.microsoft.com/office/powerpoint/2010/main" val="27533175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04" t="9948" r="20563" b="7151"/>
          <a:stretch/>
        </p:blipFill>
        <p:spPr bwMode="auto">
          <a:xfrm>
            <a:off x="296108" y="1828800"/>
            <a:ext cx="4273296" cy="2645211"/>
          </a:xfrm>
          <a:prstGeom prst="rect">
            <a:avLst/>
          </a:prstGeom>
          <a:noFill/>
          <a:ln w="12700">
            <a:solidFill>
              <a:schemeClr val="tx1"/>
            </a:solidFill>
            <a:miter lim="800000"/>
            <a:headEnd/>
            <a:tailEnd/>
          </a:ln>
        </p:spPr>
      </p:pic>
      <p:pic>
        <p:nvPicPr>
          <p:cNvPr id="21509" name="Picture 9" descr="untitled1"/>
          <p:cNvPicPr>
            <a:picLocks noChangeAspect="1" noChangeArrowheads="1"/>
          </p:cNvPicPr>
          <p:nvPr/>
        </p:nvPicPr>
        <p:blipFill>
          <a:blip r:embed="rId4"/>
          <a:srcRect/>
          <a:stretch>
            <a:fillRect/>
          </a:stretch>
        </p:blipFill>
        <p:spPr bwMode="auto">
          <a:xfrm>
            <a:off x="4800300" y="1828800"/>
            <a:ext cx="4058430" cy="2692644"/>
          </a:xfrm>
          <a:prstGeom prst="rect">
            <a:avLst/>
          </a:prstGeom>
          <a:noFill/>
          <a:ln w="12700">
            <a:solidFill>
              <a:schemeClr val="tx1"/>
            </a:solidFill>
            <a:miter lim="800000"/>
            <a:headEnd/>
            <a:tailEnd/>
          </a:ln>
        </p:spPr>
      </p:pic>
      <p:sp>
        <p:nvSpPr>
          <p:cNvPr id="2" name="Title 1"/>
          <p:cNvSpPr>
            <a:spLocks noGrp="1"/>
          </p:cNvSpPr>
          <p:nvPr>
            <p:ph type="title"/>
          </p:nvPr>
        </p:nvSpPr>
        <p:spPr>
          <a:xfrm>
            <a:off x="301752" y="228600"/>
            <a:ext cx="8534400" cy="914400"/>
          </a:xfrm>
        </p:spPr>
        <p:txBody>
          <a:bodyPr>
            <a:noAutofit/>
          </a:bodyPr>
          <a:lstStyle/>
          <a:p>
            <a:r>
              <a:rPr lang="en-US" sz="6000" dirty="0" smtClean="0">
                <a:solidFill>
                  <a:schemeClr val="accent3">
                    <a:lumMod val="75000"/>
                  </a:schemeClr>
                </a:solidFill>
              </a:rPr>
              <a:t>PAVEMENT REMOVAL</a:t>
            </a:r>
            <a:endParaRPr lang="en-US" sz="6000" dirty="0">
              <a:solidFill>
                <a:schemeClr val="accent3">
                  <a:lumMod val="75000"/>
                </a:schemeClr>
              </a:solidFill>
            </a:endParaRPr>
          </a:p>
        </p:txBody>
      </p:sp>
      <p:pic>
        <p:nvPicPr>
          <p:cNvPr id="6" name="Picture 5" descr="X:\TEMPLATES_FORMS\Seal of White Bear Lake - Transparent.gi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4800" y="5372290"/>
            <a:ext cx="996315" cy="996315"/>
          </a:xfrm>
          <a:prstGeom prst="rect">
            <a:avLst/>
          </a:prstGeom>
          <a:noFill/>
          <a:ln>
            <a:noFill/>
          </a:ln>
        </p:spPr>
      </p:pic>
      <p:pic>
        <p:nvPicPr>
          <p:cNvPr id="7" name="Picture 4" descr="Figure 4. Milling machine cutting drum."/>
          <p:cNvPicPr>
            <a:picLocks noChangeAspect="1" noChangeArrowheads="1"/>
          </p:cNvPicPr>
          <p:nvPr/>
        </p:nvPicPr>
        <p:blipFill>
          <a:blip r:embed="rId6" r:link="rId7"/>
          <a:srcRect/>
          <a:stretch>
            <a:fillRect/>
          </a:stretch>
        </p:blipFill>
        <p:spPr bwMode="auto">
          <a:xfrm>
            <a:off x="2133600" y="4607518"/>
            <a:ext cx="3429000" cy="1899962"/>
          </a:xfrm>
          <a:prstGeom prst="rect">
            <a:avLst/>
          </a:prstGeom>
          <a:noFill/>
          <a:ln w="12700">
            <a:solidFill>
              <a:schemeClr val="tx1"/>
            </a:solid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914400"/>
          </a:xfrm>
        </p:spPr>
        <p:txBody>
          <a:bodyPr>
            <a:noAutofit/>
          </a:bodyPr>
          <a:lstStyle/>
          <a:p>
            <a:r>
              <a:rPr lang="en-US" sz="6000" dirty="0" smtClean="0">
                <a:solidFill>
                  <a:schemeClr val="accent3">
                    <a:lumMod val="75000"/>
                  </a:schemeClr>
                </a:solidFill>
              </a:rPr>
              <a:t>PAVEMENT REMOVAL</a:t>
            </a:r>
            <a:endParaRPr lang="en-US" sz="6000" dirty="0">
              <a:solidFill>
                <a:schemeClr val="accent3">
                  <a:lumMod val="75000"/>
                </a:schemeClr>
              </a:solidFill>
            </a:endParaRPr>
          </a:p>
        </p:txBody>
      </p:sp>
      <p:pic>
        <p:nvPicPr>
          <p:cNvPr id="5" name="Picture 2" descr="X:\2011\11-13 Mill &amp; O-lay\PICTURES\2011-04-07 Stewart\100_30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313" y="1407495"/>
            <a:ext cx="3072692" cy="23049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X:\2011\11-13 Mill &amp; O-lay\PICTURES\2011-07-20 Mill Stewart\100_51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1399087"/>
            <a:ext cx="3073249" cy="23049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X:\2011\11-13 Mill &amp; O-lay\PICTURES\2011-07-20 Mill Stewart\100_513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3313" y="4066588"/>
            <a:ext cx="3072692" cy="23045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X:\2011\11-13 Mill &amp; O-lay\PICTURES\2011-07-20 Mill Stewart\100_515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29200" y="4066700"/>
            <a:ext cx="3073249" cy="23049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X:\TEMPLATES_FORMS\Seal of White Bear Lake - Transparent.gif"/>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4800" y="5344312"/>
            <a:ext cx="996315" cy="996315"/>
          </a:xfrm>
          <a:prstGeom prst="rect">
            <a:avLst/>
          </a:prstGeom>
          <a:noFill/>
          <a:ln>
            <a:noFill/>
          </a:ln>
        </p:spPr>
      </p:pic>
    </p:spTree>
    <p:extLst>
      <p:ext uri="{BB962C8B-B14F-4D97-AF65-F5344CB8AC3E}">
        <p14:creationId xmlns:p14="http://schemas.microsoft.com/office/powerpoint/2010/main" val="69641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914400"/>
          </a:xfrm>
        </p:spPr>
        <p:txBody>
          <a:bodyPr>
            <a:noAutofit/>
          </a:bodyPr>
          <a:lstStyle/>
          <a:p>
            <a:r>
              <a:rPr lang="en-US" sz="6000" dirty="0" smtClean="0">
                <a:solidFill>
                  <a:schemeClr val="accent3">
                    <a:lumMod val="75000"/>
                  </a:schemeClr>
                </a:solidFill>
              </a:rPr>
              <a:t>NEW PAVEMENT</a:t>
            </a:r>
            <a:endParaRPr lang="en-US" sz="6000" dirty="0">
              <a:solidFill>
                <a:schemeClr val="accent3">
                  <a:lumMod val="75000"/>
                </a:schemeClr>
              </a:solidFill>
            </a:endParaRPr>
          </a:p>
        </p:txBody>
      </p:sp>
      <p:pic>
        <p:nvPicPr>
          <p:cNvPr id="5" name="Picture 2" descr="X:\2011\11-13 Mill &amp; O-lay\PICTURES\2011-07-29 Pave Orchard\100_524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1447800"/>
            <a:ext cx="3152776" cy="23645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963574" y="1441444"/>
            <a:ext cx="3161250" cy="23709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X:\2011\11-13 Mill &amp; O-lay\PICTURES\2011-07-28 Pave Orchard\100_523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3200" y="3886200"/>
            <a:ext cx="3649989" cy="27374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X:\TEMPLATES_FORMS\Seal of White Bear Lake - Transparent.gif"/>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4800" y="5334000"/>
            <a:ext cx="996315" cy="996315"/>
          </a:xfrm>
          <a:prstGeom prst="rect">
            <a:avLst/>
          </a:prstGeom>
          <a:noFill/>
          <a:ln>
            <a:noFill/>
          </a:ln>
        </p:spPr>
      </p:pic>
    </p:spTree>
    <p:extLst>
      <p:ext uri="{BB962C8B-B14F-4D97-AF65-F5344CB8AC3E}">
        <p14:creationId xmlns:p14="http://schemas.microsoft.com/office/powerpoint/2010/main" val="20016097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ctrTitle"/>
          </p:nvPr>
        </p:nvSpPr>
        <p:spPr>
          <a:xfrm>
            <a:off x="685800" y="990601"/>
            <a:ext cx="7772400" cy="1447800"/>
          </a:xfrm>
        </p:spPr>
        <p:txBody>
          <a:bodyPr>
            <a:normAutofit fontScale="90000"/>
          </a:bodyPr>
          <a:lstStyle/>
          <a:p>
            <a:pPr eaLnBrk="1" hangingPunct="1"/>
            <a:r>
              <a:rPr lang="en-US" dirty="0"/>
              <a:t/>
            </a:r>
            <a:br>
              <a:rPr lang="en-US" dirty="0"/>
            </a:br>
            <a:r>
              <a:rPr lang="en-US" sz="6700" dirty="0">
                <a:solidFill>
                  <a:schemeClr val="accent3">
                    <a:lumMod val="75000"/>
                  </a:schemeClr>
                </a:solidFill>
                <a:latin typeface="Adobe Garamond Pro Bold" pitchFamily="18" charset="0"/>
              </a:rPr>
              <a:t>WHO TO CALL</a:t>
            </a:r>
            <a:r>
              <a:rPr lang="en-US" dirty="0">
                <a:solidFill>
                  <a:srgbClr val="00B0F0"/>
                </a:solidFill>
              </a:rPr>
              <a:t/>
            </a:r>
            <a:br>
              <a:rPr lang="en-US" dirty="0">
                <a:solidFill>
                  <a:srgbClr val="00B0F0"/>
                </a:solidFill>
              </a:rPr>
            </a:br>
            <a:endParaRPr lang="en-US" dirty="0">
              <a:solidFill>
                <a:srgbClr val="00B0F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248329978"/>
              </p:ext>
            </p:extLst>
          </p:nvPr>
        </p:nvGraphicFramePr>
        <p:xfrm>
          <a:off x="685800" y="2286000"/>
          <a:ext cx="6858000" cy="4114800"/>
        </p:xfrm>
        <a:graphic>
          <a:graphicData uri="http://schemas.openxmlformats.org/drawingml/2006/table">
            <a:tbl>
              <a:tblPr firstRow="1" bandRow="1"/>
              <a:tblGrid>
                <a:gridCol w="3918857">
                  <a:extLst>
                    <a:ext uri="{9D8B030D-6E8A-4147-A177-3AD203B41FA5}">
                      <a16:colId xmlns:a16="http://schemas.microsoft.com/office/drawing/2014/main" xmlns="" val="20000"/>
                    </a:ext>
                  </a:extLst>
                </a:gridCol>
                <a:gridCol w="2939143">
                  <a:extLst>
                    <a:ext uri="{9D8B030D-6E8A-4147-A177-3AD203B41FA5}">
                      <a16:colId xmlns:a16="http://schemas.microsoft.com/office/drawing/2014/main" xmlns="" val="20001"/>
                    </a:ext>
                  </a:extLst>
                </a:gridCol>
              </a:tblGrid>
              <a:tr h="498762">
                <a:tc>
                  <a:txBody>
                    <a:bodyPr/>
                    <a:lstStyle>
                      <a:lvl1pPr marL="0" algn="l" rtl="0" eaLnBrk="1" latinLnBrk="0" hangingPunct="1">
                        <a:defRPr kumimoji="0" b="1" kern="1200">
                          <a:solidFill>
                            <a:schemeClr val="lt1"/>
                          </a:solidFill>
                          <a:latin typeface="Perpetua"/>
                        </a:defRPr>
                      </a:lvl1pPr>
                      <a:lvl2pPr marL="457200" algn="l" rtl="0" eaLnBrk="1" latinLnBrk="0" hangingPunct="1">
                        <a:defRPr kumimoji="0" b="1" kern="1200">
                          <a:solidFill>
                            <a:schemeClr val="lt1"/>
                          </a:solidFill>
                          <a:latin typeface="Perpetua"/>
                        </a:defRPr>
                      </a:lvl2pPr>
                      <a:lvl3pPr marL="914400" algn="l" rtl="0" eaLnBrk="1" latinLnBrk="0" hangingPunct="1">
                        <a:defRPr kumimoji="0" b="1" kern="1200">
                          <a:solidFill>
                            <a:schemeClr val="lt1"/>
                          </a:solidFill>
                          <a:latin typeface="Perpetua"/>
                        </a:defRPr>
                      </a:lvl3pPr>
                      <a:lvl4pPr marL="1371600" algn="l" rtl="0" eaLnBrk="1" latinLnBrk="0" hangingPunct="1">
                        <a:defRPr kumimoji="0" b="1" kern="1200">
                          <a:solidFill>
                            <a:schemeClr val="lt1"/>
                          </a:solidFill>
                          <a:latin typeface="Perpetua"/>
                        </a:defRPr>
                      </a:lvl4pPr>
                      <a:lvl5pPr marL="1828800" algn="l" rtl="0" eaLnBrk="1" latinLnBrk="0" hangingPunct="1">
                        <a:defRPr kumimoji="0" b="1" kern="1200">
                          <a:solidFill>
                            <a:schemeClr val="lt1"/>
                          </a:solidFill>
                          <a:latin typeface="Perpetua"/>
                        </a:defRPr>
                      </a:lvl5pPr>
                      <a:lvl6pPr marL="2286000" algn="l" rtl="0" eaLnBrk="1" latinLnBrk="0" hangingPunct="1">
                        <a:defRPr kumimoji="0" b="1" kern="1200">
                          <a:solidFill>
                            <a:schemeClr val="lt1"/>
                          </a:solidFill>
                          <a:latin typeface="Perpetua"/>
                        </a:defRPr>
                      </a:lvl6pPr>
                      <a:lvl7pPr marL="2743200" algn="l" rtl="0" eaLnBrk="1" latinLnBrk="0" hangingPunct="1">
                        <a:defRPr kumimoji="0" b="1" kern="1200">
                          <a:solidFill>
                            <a:schemeClr val="lt1"/>
                          </a:solidFill>
                          <a:latin typeface="Perpetua"/>
                        </a:defRPr>
                      </a:lvl7pPr>
                      <a:lvl8pPr marL="3200400" algn="l" rtl="0" eaLnBrk="1" latinLnBrk="0" hangingPunct="1">
                        <a:defRPr kumimoji="0" b="1" kern="1200">
                          <a:solidFill>
                            <a:schemeClr val="lt1"/>
                          </a:solidFill>
                          <a:latin typeface="Perpetua"/>
                        </a:defRPr>
                      </a:lvl8pPr>
                      <a:lvl9pPr marL="3657600" algn="l" rtl="0" eaLnBrk="1" latinLnBrk="0" hangingPunct="1">
                        <a:defRPr kumimoji="0" b="1" kern="1200">
                          <a:solidFill>
                            <a:schemeClr val="lt1"/>
                          </a:solidFill>
                          <a:latin typeface="Perpetua"/>
                        </a:defRPr>
                      </a:lvl9pPr>
                    </a:lstStyle>
                    <a:p>
                      <a:endParaRPr lang="en-US" sz="1800" dirty="0"/>
                    </a:p>
                  </a:txBody>
                  <a:tcPr marT="45712" marB="45712">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rtl="0" eaLnBrk="1" latinLnBrk="0" hangingPunct="1">
                        <a:defRPr kumimoji="0" b="1" kern="1200">
                          <a:solidFill>
                            <a:schemeClr val="lt1"/>
                          </a:solidFill>
                          <a:latin typeface="Perpetua"/>
                        </a:defRPr>
                      </a:lvl1pPr>
                      <a:lvl2pPr marL="457200" algn="l" rtl="0" eaLnBrk="1" latinLnBrk="0" hangingPunct="1">
                        <a:defRPr kumimoji="0" b="1" kern="1200">
                          <a:solidFill>
                            <a:schemeClr val="lt1"/>
                          </a:solidFill>
                          <a:latin typeface="Perpetua"/>
                        </a:defRPr>
                      </a:lvl2pPr>
                      <a:lvl3pPr marL="914400" algn="l" rtl="0" eaLnBrk="1" latinLnBrk="0" hangingPunct="1">
                        <a:defRPr kumimoji="0" b="1" kern="1200">
                          <a:solidFill>
                            <a:schemeClr val="lt1"/>
                          </a:solidFill>
                          <a:latin typeface="Perpetua"/>
                        </a:defRPr>
                      </a:lvl3pPr>
                      <a:lvl4pPr marL="1371600" algn="l" rtl="0" eaLnBrk="1" latinLnBrk="0" hangingPunct="1">
                        <a:defRPr kumimoji="0" b="1" kern="1200">
                          <a:solidFill>
                            <a:schemeClr val="lt1"/>
                          </a:solidFill>
                          <a:latin typeface="Perpetua"/>
                        </a:defRPr>
                      </a:lvl4pPr>
                      <a:lvl5pPr marL="1828800" algn="l" rtl="0" eaLnBrk="1" latinLnBrk="0" hangingPunct="1">
                        <a:defRPr kumimoji="0" b="1" kern="1200">
                          <a:solidFill>
                            <a:schemeClr val="lt1"/>
                          </a:solidFill>
                          <a:latin typeface="Perpetua"/>
                        </a:defRPr>
                      </a:lvl5pPr>
                      <a:lvl6pPr marL="2286000" algn="l" rtl="0" eaLnBrk="1" latinLnBrk="0" hangingPunct="1">
                        <a:defRPr kumimoji="0" b="1" kern="1200">
                          <a:solidFill>
                            <a:schemeClr val="lt1"/>
                          </a:solidFill>
                          <a:latin typeface="Perpetua"/>
                        </a:defRPr>
                      </a:lvl6pPr>
                      <a:lvl7pPr marL="2743200" algn="l" rtl="0" eaLnBrk="1" latinLnBrk="0" hangingPunct="1">
                        <a:defRPr kumimoji="0" b="1" kern="1200">
                          <a:solidFill>
                            <a:schemeClr val="lt1"/>
                          </a:solidFill>
                          <a:latin typeface="Perpetua"/>
                        </a:defRPr>
                      </a:lvl7pPr>
                      <a:lvl8pPr marL="3200400" algn="l" rtl="0" eaLnBrk="1" latinLnBrk="0" hangingPunct="1">
                        <a:defRPr kumimoji="0" b="1" kern="1200">
                          <a:solidFill>
                            <a:schemeClr val="lt1"/>
                          </a:solidFill>
                          <a:latin typeface="Perpetua"/>
                        </a:defRPr>
                      </a:lvl8pPr>
                      <a:lvl9pPr marL="3657600" algn="l" rtl="0" eaLnBrk="1" latinLnBrk="0" hangingPunct="1">
                        <a:defRPr kumimoji="0" b="1" kern="1200">
                          <a:solidFill>
                            <a:schemeClr val="lt1"/>
                          </a:solidFill>
                          <a:latin typeface="Perpetua"/>
                        </a:defRPr>
                      </a:lvl9pPr>
                    </a:lstStyle>
                    <a:p>
                      <a:endParaRPr lang="en-US" sz="1800" dirty="0"/>
                    </a:p>
                  </a:txBody>
                  <a:tcPr marT="45712" marB="45712">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872838">
                <a:tc>
                  <a:txBody>
                    <a:bodyPr/>
                    <a:lstStyle>
                      <a:lvl1pPr marL="0" algn="l" rtl="0" eaLnBrk="1" latinLnBrk="0" hangingPunct="1">
                        <a:defRPr kumimoji="0" kern="1200">
                          <a:solidFill>
                            <a:schemeClr val="dk1"/>
                          </a:solidFill>
                          <a:latin typeface="Perpetua"/>
                        </a:defRPr>
                      </a:lvl1pPr>
                      <a:lvl2pPr marL="457200" algn="l" rtl="0" eaLnBrk="1" latinLnBrk="0" hangingPunct="1">
                        <a:defRPr kumimoji="0" kern="1200">
                          <a:solidFill>
                            <a:schemeClr val="dk1"/>
                          </a:solidFill>
                          <a:latin typeface="Perpetua"/>
                        </a:defRPr>
                      </a:lvl2pPr>
                      <a:lvl3pPr marL="914400" algn="l" rtl="0" eaLnBrk="1" latinLnBrk="0" hangingPunct="1">
                        <a:defRPr kumimoji="0" kern="1200">
                          <a:solidFill>
                            <a:schemeClr val="dk1"/>
                          </a:solidFill>
                          <a:latin typeface="Perpetua"/>
                        </a:defRPr>
                      </a:lvl3pPr>
                      <a:lvl4pPr marL="1371600" algn="l" rtl="0" eaLnBrk="1" latinLnBrk="0" hangingPunct="1">
                        <a:defRPr kumimoji="0" kern="1200">
                          <a:solidFill>
                            <a:schemeClr val="dk1"/>
                          </a:solidFill>
                          <a:latin typeface="Perpetua"/>
                        </a:defRPr>
                      </a:lvl4pPr>
                      <a:lvl5pPr marL="1828800" algn="l" rtl="0" eaLnBrk="1" latinLnBrk="0" hangingPunct="1">
                        <a:defRPr kumimoji="0" kern="1200">
                          <a:solidFill>
                            <a:schemeClr val="dk1"/>
                          </a:solidFill>
                          <a:latin typeface="Perpetua"/>
                        </a:defRPr>
                      </a:lvl5pPr>
                      <a:lvl6pPr marL="2286000" algn="l" rtl="0" eaLnBrk="1" latinLnBrk="0" hangingPunct="1">
                        <a:defRPr kumimoji="0" kern="1200">
                          <a:solidFill>
                            <a:schemeClr val="dk1"/>
                          </a:solidFill>
                          <a:latin typeface="Perpetua"/>
                        </a:defRPr>
                      </a:lvl6pPr>
                      <a:lvl7pPr marL="2743200" algn="l" rtl="0" eaLnBrk="1" latinLnBrk="0" hangingPunct="1">
                        <a:defRPr kumimoji="0" kern="1200">
                          <a:solidFill>
                            <a:schemeClr val="dk1"/>
                          </a:solidFill>
                          <a:latin typeface="Perpetua"/>
                        </a:defRPr>
                      </a:lvl7pPr>
                      <a:lvl8pPr marL="3200400" algn="l" rtl="0" eaLnBrk="1" latinLnBrk="0" hangingPunct="1">
                        <a:defRPr kumimoji="0" kern="1200">
                          <a:solidFill>
                            <a:schemeClr val="dk1"/>
                          </a:solidFill>
                          <a:latin typeface="Perpetua"/>
                        </a:defRPr>
                      </a:lvl8pPr>
                      <a:lvl9pPr marL="3657600" algn="l" rtl="0" eaLnBrk="1" latinLnBrk="0" hangingPunct="1">
                        <a:defRPr kumimoji="0" kern="1200">
                          <a:solidFill>
                            <a:schemeClr val="dk1"/>
                          </a:solidFill>
                          <a:latin typeface="Perpetua"/>
                        </a:defRPr>
                      </a:lvl9pPr>
                    </a:lstStyle>
                    <a:p>
                      <a:r>
                        <a:rPr lang="en-US" sz="2400" dirty="0"/>
                        <a:t>City of White Bear</a:t>
                      </a:r>
                      <a:r>
                        <a:rPr lang="en-US" sz="2400" baseline="0" dirty="0"/>
                        <a:t> Lake Engineering Department</a:t>
                      </a:r>
                      <a:endParaRPr lang="en-US" sz="2400" dirty="0"/>
                    </a:p>
                  </a:txBody>
                  <a:tcPr marT="45712" marB="45712">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34817">
                        <a:tint val="40000"/>
                      </a:srgbClr>
                    </a:solidFill>
                  </a:tcPr>
                </a:tc>
                <a:tc>
                  <a:txBody>
                    <a:bodyPr/>
                    <a:lstStyle>
                      <a:lvl1pPr marL="0" algn="l" rtl="0" eaLnBrk="1" latinLnBrk="0" hangingPunct="1">
                        <a:defRPr kumimoji="0" kern="1200">
                          <a:solidFill>
                            <a:schemeClr val="dk1"/>
                          </a:solidFill>
                          <a:latin typeface="Perpetua"/>
                        </a:defRPr>
                      </a:lvl1pPr>
                      <a:lvl2pPr marL="457200" algn="l" rtl="0" eaLnBrk="1" latinLnBrk="0" hangingPunct="1">
                        <a:defRPr kumimoji="0" kern="1200">
                          <a:solidFill>
                            <a:schemeClr val="dk1"/>
                          </a:solidFill>
                          <a:latin typeface="Perpetua"/>
                        </a:defRPr>
                      </a:lvl2pPr>
                      <a:lvl3pPr marL="914400" algn="l" rtl="0" eaLnBrk="1" latinLnBrk="0" hangingPunct="1">
                        <a:defRPr kumimoji="0" kern="1200">
                          <a:solidFill>
                            <a:schemeClr val="dk1"/>
                          </a:solidFill>
                          <a:latin typeface="Perpetua"/>
                        </a:defRPr>
                      </a:lvl3pPr>
                      <a:lvl4pPr marL="1371600" algn="l" rtl="0" eaLnBrk="1" latinLnBrk="0" hangingPunct="1">
                        <a:defRPr kumimoji="0" kern="1200">
                          <a:solidFill>
                            <a:schemeClr val="dk1"/>
                          </a:solidFill>
                          <a:latin typeface="Perpetua"/>
                        </a:defRPr>
                      </a:lvl4pPr>
                      <a:lvl5pPr marL="1828800" algn="l" rtl="0" eaLnBrk="1" latinLnBrk="0" hangingPunct="1">
                        <a:defRPr kumimoji="0" kern="1200">
                          <a:solidFill>
                            <a:schemeClr val="dk1"/>
                          </a:solidFill>
                          <a:latin typeface="Perpetua"/>
                        </a:defRPr>
                      </a:lvl5pPr>
                      <a:lvl6pPr marL="2286000" algn="l" rtl="0" eaLnBrk="1" latinLnBrk="0" hangingPunct="1">
                        <a:defRPr kumimoji="0" kern="1200">
                          <a:solidFill>
                            <a:schemeClr val="dk1"/>
                          </a:solidFill>
                          <a:latin typeface="Perpetua"/>
                        </a:defRPr>
                      </a:lvl6pPr>
                      <a:lvl7pPr marL="2743200" algn="l" rtl="0" eaLnBrk="1" latinLnBrk="0" hangingPunct="1">
                        <a:defRPr kumimoji="0" kern="1200">
                          <a:solidFill>
                            <a:schemeClr val="dk1"/>
                          </a:solidFill>
                          <a:latin typeface="Perpetua"/>
                        </a:defRPr>
                      </a:lvl7pPr>
                      <a:lvl8pPr marL="3200400" algn="l" rtl="0" eaLnBrk="1" latinLnBrk="0" hangingPunct="1">
                        <a:defRPr kumimoji="0" kern="1200">
                          <a:solidFill>
                            <a:schemeClr val="dk1"/>
                          </a:solidFill>
                          <a:latin typeface="Perpetua"/>
                        </a:defRPr>
                      </a:lvl8pPr>
                      <a:lvl9pPr marL="3657600" algn="l" rtl="0" eaLnBrk="1" latinLnBrk="0" hangingPunct="1">
                        <a:defRPr kumimoji="0" kern="1200">
                          <a:solidFill>
                            <a:schemeClr val="dk1"/>
                          </a:solidFill>
                          <a:latin typeface="Perpetua"/>
                        </a:defRPr>
                      </a:lvl9pPr>
                    </a:lstStyle>
                    <a:p>
                      <a:r>
                        <a:rPr lang="en-US" sz="2400" dirty="0"/>
                        <a:t>(651) 429-8531</a:t>
                      </a:r>
                    </a:p>
                  </a:txBody>
                  <a:tcPr marT="45712" marB="45712">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34817">
                        <a:tint val="40000"/>
                      </a:srgbClr>
                    </a:solidFill>
                  </a:tcPr>
                </a:tc>
                <a:extLst>
                  <a:ext uri="{0D108BD9-81ED-4DB2-BD59-A6C34878D82A}">
                    <a16:rowId xmlns:a16="http://schemas.microsoft.com/office/drawing/2014/main" xmlns="" val="10001"/>
                  </a:ext>
                </a:extLst>
              </a:tr>
              <a:tr h="872838">
                <a:tc>
                  <a:txBody>
                    <a:bodyPr/>
                    <a:lstStyle>
                      <a:lvl1pPr marL="0" algn="l" rtl="0" eaLnBrk="1" latinLnBrk="0" hangingPunct="1">
                        <a:defRPr kumimoji="0" kern="1200">
                          <a:solidFill>
                            <a:schemeClr val="dk1"/>
                          </a:solidFill>
                          <a:latin typeface="Perpetua"/>
                        </a:defRPr>
                      </a:lvl1pPr>
                      <a:lvl2pPr marL="457200" algn="l" rtl="0" eaLnBrk="1" latinLnBrk="0" hangingPunct="1">
                        <a:defRPr kumimoji="0" kern="1200">
                          <a:solidFill>
                            <a:schemeClr val="dk1"/>
                          </a:solidFill>
                          <a:latin typeface="Perpetua"/>
                        </a:defRPr>
                      </a:lvl2pPr>
                      <a:lvl3pPr marL="914400" algn="l" rtl="0" eaLnBrk="1" latinLnBrk="0" hangingPunct="1">
                        <a:defRPr kumimoji="0" kern="1200">
                          <a:solidFill>
                            <a:schemeClr val="dk1"/>
                          </a:solidFill>
                          <a:latin typeface="Perpetua"/>
                        </a:defRPr>
                      </a:lvl3pPr>
                      <a:lvl4pPr marL="1371600" algn="l" rtl="0" eaLnBrk="1" latinLnBrk="0" hangingPunct="1">
                        <a:defRPr kumimoji="0" kern="1200">
                          <a:solidFill>
                            <a:schemeClr val="dk1"/>
                          </a:solidFill>
                          <a:latin typeface="Perpetua"/>
                        </a:defRPr>
                      </a:lvl4pPr>
                      <a:lvl5pPr marL="1828800" algn="l" rtl="0" eaLnBrk="1" latinLnBrk="0" hangingPunct="1">
                        <a:defRPr kumimoji="0" kern="1200">
                          <a:solidFill>
                            <a:schemeClr val="dk1"/>
                          </a:solidFill>
                          <a:latin typeface="Perpetua"/>
                        </a:defRPr>
                      </a:lvl5pPr>
                      <a:lvl6pPr marL="2286000" algn="l" rtl="0" eaLnBrk="1" latinLnBrk="0" hangingPunct="1">
                        <a:defRPr kumimoji="0" kern="1200">
                          <a:solidFill>
                            <a:schemeClr val="dk1"/>
                          </a:solidFill>
                          <a:latin typeface="Perpetua"/>
                        </a:defRPr>
                      </a:lvl6pPr>
                      <a:lvl7pPr marL="2743200" algn="l" rtl="0" eaLnBrk="1" latinLnBrk="0" hangingPunct="1">
                        <a:defRPr kumimoji="0" kern="1200">
                          <a:solidFill>
                            <a:schemeClr val="dk1"/>
                          </a:solidFill>
                          <a:latin typeface="Perpetua"/>
                        </a:defRPr>
                      </a:lvl7pPr>
                      <a:lvl8pPr marL="3200400" algn="l" rtl="0" eaLnBrk="1" latinLnBrk="0" hangingPunct="1">
                        <a:defRPr kumimoji="0" kern="1200">
                          <a:solidFill>
                            <a:schemeClr val="dk1"/>
                          </a:solidFill>
                          <a:latin typeface="Perpetua"/>
                        </a:defRPr>
                      </a:lvl8pPr>
                      <a:lvl9pPr marL="3657600" algn="l" rtl="0" eaLnBrk="1" latinLnBrk="0" hangingPunct="1">
                        <a:defRPr kumimoji="0" kern="1200">
                          <a:solidFill>
                            <a:schemeClr val="dk1"/>
                          </a:solidFill>
                          <a:latin typeface="Perpetua"/>
                        </a:defRPr>
                      </a:lvl9pPr>
                    </a:lstStyle>
                    <a:p>
                      <a:r>
                        <a:rPr lang="en-US" sz="2400" dirty="0"/>
                        <a:t>City</a:t>
                      </a:r>
                      <a:r>
                        <a:rPr lang="en-US" sz="2400" baseline="0" dirty="0"/>
                        <a:t> of White Bear Lake</a:t>
                      </a:r>
                      <a:br>
                        <a:rPr lang="en-US" sz="2400" baseline="0" dirty="0"/>
                      </a:br>
                      <a:r>
                        <a:rPr lang="en-US" sz="2400" baseline="0" dirty="0"/>
                        <a:t>Police Non-Emergency</a:t>
                      </a:r>
                      <a:endParaRPr lang="en-US" sz="2400" dirty="0"/>
                    </a:p>
                  </a:txBody>
                  <a:tcPr marT="45712" marB="45712">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34817">
                        <a:tint val="20000"/>
                      </a:srgbClr>
                    </a:solidFill>
                  </a:tcPr>
                </a:tc>
                <a:tc>
                  <a:txBody>
                    <a:bodyPr/>
                    <a:lstStyle>
                      <a:lvl1pPr marL="0" algn="l" rtl="0" eaLnBrk="1" latinLnBrk="0" hangingPunct="1">
                        <a:defRPr kumimoji="0" kern="1200">
                          <a:solidFill>
                            <a:schemeClr val="dk1"/>
                          </a:solidFill>
                          <a:latin typeface="Perpetua"/>
                        </a:defRPr>
                      </a:lvl1pPr>
                      <a:lvl2pPr marL="457200" algn="l" rtl="0" eaLnBrk="1" latinLnBrk="0" hangingPunct="1">
                        <a:defRPr kumimoji="0" kern="1200">
                          <a:solidFill>
                            <a:schemeClr val="dk1"/>
                          </a:solidFill>
                          <a:latin typeface="Perpetua"/>
                        </a:defRPr>
                      </a:lvl2pPr>
                      <a:lvl3pPr marL="914400" algn="l" rtl="0" eaLnBrk="1" latinLnBrk="0" hangingPunct="1">
                        <a:defRPr kumimoji="0" kern="1200">
                          <a:solidFill>
                            <a:schemeClr val="dk1"/>
                          </a:solidFill>
                          <a:latin typeface="Perpetua"/>
                        </a:defRPr>
                      </a:lvl3pPr>
                      <a:lvl4pPr marL="1371600" algn="l" rtl="0" eaLnBrk="1" latinLnBrk="0" hangingPunct="1">
                        <a:defRPr kumimoji="0" kern="1200">
                          <a:solidFill>
                            <a:schemeClr val="dk1"/>
                          </a:solidFill>
                          <a:latin typeface="Perpetua"/>
                        </a:defRPr>
                      </a:lvl4pPr>
                      <a:lvl5pPr marL="1828800" algn="l" rtl="0" eaLnBrk="1" latinLnBrk="0" hangingPunct="1">
                        <a:defRPr kumimoji="0" kern="1200">
                          <a:solidFill>
                            <a:schemeClr val="dk1"/>
                          </a:solidFill>
                          <a:latin typeface="Perpetua"/>
                        </a:defRPr>
                      </a:lvl5pPr>
                      <a:lvl6pPr marL="2286000" algn="l" rtl="0" eaLnBrk="1" latinLnBrk="0" hangingPunct="1">
                        <a:defRPr kumimoji="0" kern="1200">
                          <a:solidFill>
                            <a:schemeClr val="dk1"/>
                          </a:solidFill>
                          <a:latin typeface="Perpetua"/>
                        </a:defRPr>
                      </a:lvl6pPr>
                      <a:lvl7pPr marL="2743200" algn="l" rtl="0" eaLnBrk="1" latinLnBrk="0" hangingPunct="1">
                        <a:defRPr kumimoji="0" kern="1200">
                          <a:solidFill>
                            <a:schemeClr val="dk1"/>
                          </a:solidFill>
                          <a:latin typeface="Perpetua"/>
                        </a:defRPr>
                      </a:lvl7pPr>
                      <a:lvl8pPr marL="3200400" algn="l" rtl="0" eaLnBrk="1" latinLnBrk="0" hangingPunct="1">
                        <a:defRPr kumimoji="0" kern="1200">
                          <a:solidFill>
                            <a:schemeClr val="dk1"/>
                          </a:solidFill>
                          <a:latin typeface="Perpetua"/>
                        </a:defRPr>
                      </a:lvl8pPr>
                      <a:lvl9pPr marL="3657600" algn="l" rtl="0" eaLnBrk="1" latinLnBrk="0" hangingPunct="1">
                        <a:defRPr kumimoji="0" kern="1200">
                          <a:solidFill>
                            <a:schemeClr val="dk1"/>
                          </a:solidFill>
                          <a:latin typeface="Perpetua"/>
                        </a:defRPr>
                      </a:lvl9pPr>
                    </a:lstStyle>
                    <a:p>
                      <a:r>
                        <a:rPr lang="en-US" sz="2400" dirty="0"/>
                        <a:t>(651)</a:t>
                      </a:r>
                      <a:r>
                        <a:rPr lang="en-US" sz="2400" baseline="0" dirty="0"/>
                        <a:t> 429-8511</a:t>
                      </a:r>
                      <a:endParaRPr lang="en-US" sz="2400" dirty="0"/>
                    </a:p>
                  </a:txBody>
                  <a:tcPr marT="45712" marB="45712">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34817">
                        <a:tint val="20000"/>
                      </a:srgbClr>
                    </a:solidFill>
                  </a:tcPr>
                </a:tc>
                <a:extLst>
                  <a:ext uri="{0D108BD9-81ED-4DB2-BD59-A6C34878D82A}">
                    <a16:rowId xmlns:a16="http://schemas.microsoft.com/office/drawing/2014/main" xmlns="" val="10002"/>
                  </a:ext>
                </a:extLst>
              </a:tr>
              <a:tr h="872838">
                <a:tc>
                  <a:txBody>
                    <a:bodyPr/>
                    <a:lstStyle>
                      <a:lvl1pPr marL="0" algn="l" rtl="0" eaLnBrk="1" latinLnBrk="0" hangingPunct="1">
                        <a:defRPr kumimoji="0" kern="1200">
                          <a:solidFill>
                            <a:schemeClr val="dk1"/>
                          </a:solidFill>
                          <a:latin typeface="Perpetua"/>
                        </a:defRPr>
                      </a:lvl1pPr>
                      <a:lvl2pPr marL="457200" algn="l" rtl="0" eaLnBrk="1" latinLnBrk="0" hangingPunct="1">
                        <a:defRPr kumimoji="0" kern="1200">
                          <a:solidFill>
                            <a:schemeClr val="dk1"/>
                          </a:solidFill>
                          <a:latin typeface="Perpetua"/>
                        </a:defRPr>
                      </a:lvl2pPr>
                      <a:lvl3pPr marL="914400" algn="l" rtl="0" eaLnBrk="1" latinLnBrk="0" hangingPunct="1">
                        <a:defRPr kumimoji="0" kern="1200">
                          <a:solidFill>
                            <a:schemeClr val="dk1"/>
                          </a:solidFill>
                          <a:latin typeface="Perpetua"/>
                        </a:defRPr>
                      </a:lvl3pPr>
                      <a:lvl4pPr marL="1371600" algn="l" rtl="0" eaLnBrk="1" latinLnBrk="0" hangingPunct="1">
                        <a:defRPr kumimoji="0" kern="1200">
                          <a:solidFill>
                            <a:schemeClr val="dk1"/>
                          </a:solidFill>
                          <a:latin typeface="Perpetua"/>
                        </a:defRPr>
                      </a:lvl4pPr>
                      <a:lvl5pPr marL="1828800" algn="l" rtl="0" eaLnBrk="1" latinLnBrk="0" hangingPunct="1">
                        <a:defRPr kumimoji="0" kern="1200">
                          <a:solidFill>
                            <a:schemeClr val="dk1"/>
                          </a:solidFill>
                          <a:latin typeface="Perpetua"/>
                        </a:defRPr>
                      </a:lvl5pPr>
                      <a:lvl6pPr marL="2286000" algn="l" rtl="0" eaLnBrk="1" latinLnBrk="0" hangingPunct="1">
                        <a:defRPr kumimoji="0" kern="1200">
                          <a:solidFill>
                            <a:schemeClr val="dk1"/>
                          </a:solidFill>
                          <a:latin typeface="Perpetua"/>
                        </a:defRPr>
                      </a:lvl6pPr>
                      <a:lvl7pPr marL="2743200" algn="l" rtl="0" eaLnBrk="1" latinLnBrk="0" hangingPunct="1">
                        <a:defRPr kumimoji="0" kern="1200">
                          <a:solidFill>
                            <a:schemeClr val="dk1"/>
                          </a:solidFill>
                          <a:latin typeface="Perpetua"/>
                        </a:defRPr>
                      </a:lvl7pPr>
                      <a:lvl8pPr marL="3200400" algn="l" rtl="0" eaLnBrk="1" latinLnBrk="0" hangingPunct="1">
                        <a:defRPr kumimoji="0" kern="1200">
                          <a:solidFill>
                            <a:schemeClr val="dk1"/>
                          </a:solidFill>
                          <a:latin typeface="Perpetua"/>
                        </a:defRPr>
                      </a:lvl8pPr>
                      <a:lvl9pPr marL="3657600" algn="l" rtl="0" eaLnBrk="1" latinLnBrk="0" hangingPunct="1">
                        <a:defRPr kumimoji="0" kern="1200">
                          <a:solidFill>
                            <a:schemeClr val="dk1"/>
                          </a:solidFill>
                          <a:latin typeface="Perpetua"/>
                        </a:defRPr>
                      </a:lvl9pPr>
                    </a:lstStyle>
                    <a:p>
                      <a:r>
                        <a:rPr lang="en-US" sz="2400" dirty="0"/>
                        <a:t>City</a:t>
                      </a:r>
                      <a:r>
                        <a:rPr lang="en-US" sz="2400" baseline="0" dirty="0"/>
                        <a:t> of White Bear Lake</a:t>
                      </a:r>
                    </a:p>
                    <a:p>
                      <a:r>
                        <a:rPr lang="en-US" sz="2400" baseline="0" dirty="0"/>
                        <a:t>Utility Billing Clerk</a:t>
                      </a:r>
                      <a:endParaRPr lang="en-US" sz="2400" dirty="0"/>
                    </a:p>
                  </a:txBody>
                  <a:tcPr marT="45712" marB="45712">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34817">
                        <a:tint val="40000"/>
                      </a:srgbClr>
                    </a:solidFill>
                  </a:tcPr>
                </a:tc>
                <a:tc>
                  <a:txBody>
                    <a:bodyPr/>
                    <a:lstStyle>
                      <a:lvl1pPr marL="0" algn="l" rtl="0" eaLnBrk="1" latinLnBrk="0" hangingPunct="1">
                        <a:defRPr kumimoji="0" kern="1200">
                          <a:solidFill>
                            <a:schemeClr val="dk1"/>
                          </a:solidFill>
                          <a:latin typeface="Perpetua"/>
                        </a:defRPr>
                      </a:lvl1pPr>
                      <a:lvl2pPr marL="457200" algn="l" rtl="0" eaLnBrk="1" latinLnBrk="0" hangingPunct="1">
                        <a:defRPr kumimoji="0" kern="1200">
                          <a:solidFill>
                            <a:schemeClr val="dk1"/>
                          </a:solidFill>
                          <a:latin typeface="Perpetua"/>
                        </a:defRPr>
                      </a:lvl2pPr>
                      <a:lvl3pPr marL="914400" algn="l" rtl="0" eaLnBrk="1" latinLnBrk="0" hangingPunct="1">
                        <a:defRPr kumimoji="0" kern="1200">
                          <a:solidFill>
                            <a:schemeClr val="dk1"/>
                          </a:solidFill>
                          <a:latin typeface="Perpetua"/>
                        </a:defRPr>
                      </a:lvl3pPr>
                      <a:lvl4pPr marL="1371600" algn="l" rtl="0" eaLnBrk="1" latinLnBrk="0" hangingPunct="1">
                        <a:defRPr kumimoji="0" kern="1200">
                          <a:solidFill>
                            <a:schemeClr val="dk1"/>
                          </a:solidFill>
                          <a:latin typeface="Perpetua"/>
                        </a:defRPr>
                      </a:lvl4pPr>
                      <a:lvl5pPr marL="1828800" algn="l" rtl="0" eaLnBrk="1" latinLnBrk="0" hangingPunct="1">
                        <a:defRPr kumimoji="0" kern="1200">
                          <a:solidFill>
                            <a:schemeClr val="dk1"/>
                          </a:solidFill>
                          <a:latin typeface="Perpetua"/>
                        </a:defRPr>
                      </a:lvl5pPr>
                      <a:lvl6pPr marL="2286000" algn="l" rtl="0" eaLnBrk="1" latinLnBrk="0" hangingPunct="1">
                        <a:defRPr kumimoji="0" kern="1200">
                          <a:solidFill>
                            <a:schemeClr val="dk1"/>
                          </a:solidFill>
                          <a:latin typeface="Perpetua"/>
                        </a:defRPr>
                      </a:lvl6pPr>
                      <a:lvl7pPr marL="2743200" algn="l" rtl="0" eaLnBrk="1" latinLnBrk="0" hangingPunct="1">
                        <a:defRPr kumimoji="0" kern="1200">
                          <a:solidFill>
                            <a:schemeClr val="dk1"/>
                          </a:solidFill>
                          <a:latin typeface="Perpetua"/>
                        </a:defRPr>
                      </a:lvl7pPr>
                      <a:lvl8pPr marL="3200400" algn="l" rtl="0" eaLnBrk="1" latinLnBrk="0" hangingPunct="1">
                        <a:defRPr kumimoji="0" kern="1200">
                          <a:solidFill>
                            <a:schemeClr val="dk1"/>
                          </a:solidFill>
                          <a:latin typeface="Perpetua"/>
                        </a:defRPr>
                      </a:lvl8pPr>
                      <a:lvl9pPr marL="3657600" algn="l" rtl="0" eaLnBrk="1" latinLnBrk="0" hangingPunct="1">
                        <a:defRPr kumimoji="0" kern="1200">
                          <a:solidFill>
                            <a:schemeClr val="dk1"/>
                          </a:solidFill>
                          <a:latin typeface="Perpetua"/>
                        </a:defRPr>
                      </a:lvl9pPr>
                    </a:lstStyle>
                    <a:p>
                      <a:r>
                        <a:rPr lang="en-US" sz="2400" dirty="0"/>
                        <a:t>(651) 429-8565</a:t>
                      </a:r>
                    </a:p>
                  </a:txBody>
                  <a:tcPr marT="45712" marB="45712">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34817">
                        <a:tint val="40000"/>
                      </a:srgbClr>
                    </a:solidFill>
                  </a:tcPr>
                </a:tc>
                <a:extLst>
                  <a:ext uri="{0D108BD9-81ED-4DB2-BD59-A6C34878D82A}">
                    <a16:rowId xmlns:a16="http://schemas.microsoft.com/office/drawing/2014/main" xmlns="" val="10003"/>
                  </a:ext>
                </a:extLst>
              </a:tr>
              <a:tr h="498762">
                <a:tc>
                  <a:txBody>
                    <a:bodyPr/>
                    <a:lstStyle>
                      <a:lvl1pPr marL="0" algn="l" rtl="0" eaLnBrk="1" latinLnBrk="0" hangingPunct="1">
                        <a:defRPr kumimoji="0" kern="1200">
                          <a:solidFill>
                            <a:schemeClr val="dk1"/>
                          </a:solidFill>
                          <a:latin typeface="Perpetua"/>
                        </a:defRPr>
                      </a:lvl1pPr>
                      <a:lvl2pPr marL="457200" algn="l" rtl="0" eaLnBrk="1" latinLnBrk="0" hangingPunct="1">
                        <a:defRPr kumimoji="0" kern="1200">
                          <a:solidFill>
                            <a:schemeClr val="dk1"/>
                          </a:solidFill>
                          <a:latin typeface="Perpetua"/>
                        </a:defRPr>
                      </a:lvl2pPr>
                      <a:lvl3pPr marL="914400" algn="l" rtl="0" eaLnBrk="1" latinLnBrk="0" hangingPunct="1">
                        <a:defRPr kumimoji="0" kern="1200">
                          <a:solidFill>
                            <a:schemeClr val="dk1"/>
                          </a:solidFill>
                          <a:latin typeface="Perpetua"/>
                        </a:defRPr>
                      </a:lvl3pPr>
                      <a:lvl4pPr marL="1371600" algn="l" rtl="0" eaLnBrk="1" latinLnBrk="0" hangingPunct="1">
                        <a:defRPr kumimoji="0" kern="1200">
                          <a:solidFill>
                            <a:schemeClr val="dk1"/>
                          </a:solidFill>
                          <a:latin typeface="Perpetua"/>
                        </a:defRPr>
                      </a:lvl4pPr>
                      <a:lvl5pPr marL="1828800" algn="l" rtl="0" eaLnBrk="1" latinLnBrk="0" hangingPunct="1">
                        <a:defRPr kumimoji="0" kern="1200">
                          <a:solidFill>
                            <a:schemeClr val="dk1"/>
                          </a:solidFill>
                          <a:latin typeface="Perpetua"/>
                        </a:defRPr>
                      </a:lvl5pPr>
                      <a:lvl6pPr marL="2286000" algn="l" rtl="0" eaLnBrk="1" latinLnBrk="0" hangingPunct="1">
                        <a:defRPr kumimoji="0" kern="1200">
                          <a:solidFill>
                            <a:schemeClr val="dk1"/>
                          </a:solidFill>
                          <a:latin typeface="Perpetua"/>
                        </a:defRPr>
                      </a:lvl6pPr>
                      <a:lvl7pPr marL="2743200" algn="l" rtl="0" eaLnBrk="1" latinLnBrk="0" hangingPunct="1">
                        <a:defRPr kumimoji="0" kern="1200">
                          <a:solidFill>
                            <a:schemeClr val="dk1"/>
                          </a:solidFill>
                          <a:latin typeface="Perpetua"/>
                        </a:defRPr>
                      </a:lvl7pPr>
                      <a:lvl8pPr marL="3200400" algn="l" rtl="0" eaLnBrk="1" latinLnBrk="0" hangingPunct="1">
                        <a:defRPr kumimoji="0" kern="1200">
                          <a:solidFill>
                            <a:schemeClr val="dk1"/>
                          </a:solidFill>
                          <a:latin typeface="Perpetua"/>
                        </a:defRPr>
                      </a:lvl8pPr>
                      <a:lvl9pPr marL="3657600" algn="l" rtl="0" eaLnBrk="1" latinLnBrk="0" hangingPunct="1">
                        <a:defRPr kumimoji="0" kern="1200">
                          <a:solidFill>
                            <a:schemeClr val="dk1"/>
                          </a:solidFill>
                          <a:latin typeface="Perpetua"/>
                        </a:defRPr>
                      </a:lvl9pPr>
                    </a:lstStyle>
                    <a:p>
                      <a:r>
                        <a:rPr lang="en-US" sz="2400" dirty="0"/>
                        <a:t>Xcel Energy</a:t>
                      </a:r>
                    </a:p>
                  </a:txBody>
                  <a:tcPr marT="45712" marB="45712">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34817">
                        <a:tint val="20000"/>
                      </a:srgbClr>
                    </a:solidFill>
                  </a:tcPr>
                </a:tc>
                <a:tc>
                  <a:txBody>
                    <a:bodyPr/>
                    <a:lstStyle>
                      <a:lvl1pPr marL="0" algn="l" rtl="0" eaLnBrk="1" latinLnBrk="0" hangingPunct="1">
                        <a:defRPr kumimoji="0" kern="1200">
                          <a:solidFill>
                            <a:schemeClr val="dk1"/>
                          </a:solidFill>
                          <a:latin typeface="Perpetua"/>
                        </a:defRPr>
                      </a:lvl1pPr>
                      <a:lvl2pPr marL="457200" algn="l" rtl="0" eaLnBrk="1" latinLnBrk="0" hangingPunct="1">
                        <a:defRPr kumimoji="0" kern="1200">
                          <a:solidFill>
                            <a:schemeClr val="dk1"/>
                          </a:solidFill>
                          <a:latin typeface="Perpetua"/>
                        </a:defRPr>
                      </a:lvl2pPr>
                      <a:lvl3pPr marL="914400" algn="l" rtl="0" eaLnBrk="1" latinLnBrk="0" hangingPunct="1">
                        <a:defRPr kumimoji="0" kern="1200">
                          <a:solidFill>
                            <a:schemeClr val="dk1"/>
                          </a:solidFill>
                          <a:latin typeface="Perpetua"/>
                        </a:defRPr>
                      </a:lvl3pPr>
                      <a:lvl4pPr marL="1371600" algn="l" rtl="0" eaLnBrk="1" latinLnBrk="0" hangingPunct="1">
                        <a:defRPr kumimoji="0" kern="1200">
                          <a:solidFill>
                            <a:schemeClr val="dk1"/>
                          </a:solidFill>
                          <a:latin typeface="Perpetua"/>
                        </a:defRPr>
                      </a:lvl4pPr>
                      <a:lvl5pPr marL="1828800" algn="l" rtl="0" eaLnBrk="1" latinLnBrk="0" hangingPunct="1">
                        <a:defRPr kumimoji="0" kern="1200">
                          <a:solidFill>
                            <a:schemeClr val="dk1"/>
                          </a:solidFill>
                          <a:latin typeface="Perpetua"/>
                        </a:defRPr>
                      </a:lvl5pPr>
                      <a:lvl6pPr marL="2286000" algn="l" rtl="0" eaLnBrk="1" latinLnBrk="0" hangingPunct="1">
                        <a:defRPr kumimoji="0" kern="1200">
                          <a:solidFill>
                            <a:schemeClr val="dk1"/>
                          </a:solidFill>
                          <a:latin typeface="Perpetua"/>
                        </a:defRPr>
                      </a:lvl6pPr>
                      <a:lvl7pPr marL="2743200" algn="l" rtl="0" eaLnBrk="1" latinLnBrk="0" hangingPunct="1">
                        <a:defRPr kumimoji="0" kern="1200">
                          <a:solidFill>
                            <a:schemeClr val="dk1"/>
                          </a:solidFill>
                          <a:latin typeface="Perpetua"/>
                        </a:defRPr>
                      </a:lvl7pPr>
                      <a:lvl8pPr marL="3200400" algn="l" rtl="0" eaLnBrk="1" latinLnBrk="0" hangingPunct="1">
                        <a:defRPr kumimoji="0" kern="1200">
                          <a:solidFill>
                            <a:schemeClr val="dk1"/>
                          </a:solidFill>
                          <a:latin typeface="Perpetua"/>
                        </a:defRPr>
                      </a:lvl8pPr>
                      <a:lvl9pPr marL="3657600" algn="l" rtl="0" eaLnBrk="1" latinLnBrk="0" hangingPunct="1">
                        <a:defRPr kumimoji="0" kern="1200">
                          <a:solidFill>
                            <a:schemeClr val="dk1"/>
                          </a:solidFill>
                          <a:latin typeface="Perpetua"/>
                        </a:defRPr>
                      </a:lvl9pPr>
                    </a:lstStyle>
                    <a:p>
                      <a:r>
                        <a:rPr lang="en-US" sz="2400" dirty="0"/>
                        <a:t>(800) 895-2999</a:t>
                      </a:r>
                    </a:p>
                  </a:txBody>
                  <a:tcPr marT="45712" marB="45712">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34817">
                        <a:tint val="20000"/>
                      </a:srgbClr>
                    </a:solidFill>
                  </a:tcPr>
                </a:tc>
                <a:extLst>
                  <a:ext uri="{0D108BD9-81ED-4DB2-BD59-A6C34878D82A}">
                    <a16:rowId xmlns:a16="http://schemas.microsoft.com/office/drawing/2014/main" xmlns="" val="10004"/>
                  </a:ext>
                </a:extLst>
              </a:tr>
              <a:tr h="498762">
                <a:tc>
                  <a:txBody>
                    <a:bodyPr/>
                    <a:lstStyle>
                      <a:lvl1pPr marL="0" algn="l" rtl="0" eaLnBrk="1" latinLnBrk="0" hangingPunct="1">
                        <a:defRPr kumimoji="0" kern="1200">
                          <a:solidFill>
                            <a:schemeClr val="dk1"/>
                          </a:solidFill>
                          <a:latin typeface="Perpetua"/>
                        </a:defRPr>
                      </a:lvl1pPr>
                      <a:lvl2pPr marL="457200" algn="l" rtl="0" eaLnBrk="1" latinLnBrk="0" hangingPunct="1">
                        <a:defRPr kumimoji="0" kern="1200">
                          <a:solidFill>
                            <a:schemeClr val="dk1"/>
                          </a:solidFill>
                          <a:latin typeface="Perpetua"/>
                        </a:defRPr>
                      </a:lvl2pPr>
                      <a:lvl3pPr marL="914400" algn="l" rtl="0" eaLnBrk="1" latinLnBrk="0" hangingPunct="1">
                        <a:defRPr kumimoji="0" kern="1200">
                          <a:solidFill>
                            <a:schemeClr val="dk1"/>
                          </a:solidFill>
                          <a:latin typeface="Perpetua"/>
                        </a:defRPr>
                      </a:lvl3pPr>
                      <a:lvl4pPr marL="1371600" algn="l" rtl="0" eaLnBrk="1" latinLnBrk="0" hangingPunct="1">
                        <a:defRPr kumimoji="0" kern="1200">
                          <a:solidFill>
                            <a:schemeClr val="dk1"/>
                          </a:solidFill>
                          <a:latin typeface="Perpetua"/>
                        </a:defRPr>
                      </a:lvl4pPr>
                      <a:lvl5pPr marL="1828800" algn="l" rtl="0" eaLnBrk="1" latinLnBrk="0" hangingPunct="1">
                        <a:defRPr kumimoji="0" kern="1200">
                          <a:solidFill>
                            <a:schemeClr val="dk1"/>
                          </a:solidFill>
                          <a:latin typeface="Perpetua"/>
                        </a:defRPr>
                      </a:lvl5pPr>
                      <a:lvl6pPr marL="2286000" algn="l" rtl="0" eaLnBrk="1" latinLnBrk="0" hangingPunct="1">
                        <a:defRPr kumimoji="0" kern="1200">
                          <a:solidFill>
                            <a:schemeClr val="dk1"/>
                          </a:solidFill>
                          <a:latin typeface="Perpetua"/>
                        </a:defRPr>
                      </a:lvl6pPr>
                      <a:lvl7pPr marL="2743200" algn="l" rtl="0" eaLnBrk="1" latinLnBrk="0" hangingPunct="1">
                        <a:defRPr kumimoji="0" kern="1200">
                          <a:solidFill>
                            <a:schemeClr val="dk1"/>
                          </a:solidFill>
                          <a:latin typeface="Perpetua"/>
                        </a:defRPr>
                      </a:lvl7pPr>
                      <a:lvl8pPr marL="3200400" algn="l" rtl="0" eaLnBrk="1" latinLnBrk="0" hangingPunct="1">
                        <a:defRPr kumimoji="0" kern="1200">
                          <a:solidFill>
                            <a:schemeClr val="dk1"/>
                          </a:solidFill>
                          <a:latin typeface="Perpetua"/>
                        </a:defRPr>
                      </a:lvl8pPr>
                      <a:lvl9pPr marL="3657600" algn="l" rtl="0" eaLnBrk="1" latinLnBrk="0" hangingPunct="1">
                        <a:defRPr kumimoji="0" kern="1200">
                          <a:solidFill>
                            <a:schemeClr val="dk1"/>
                          </a:solidFill>
                          <a:latin typeface="Perpetua"/>
                        </a:defRPr>
                      </a:lvl9pPr>
                    </a:lstStyle>
                    <a:p>
                      <a:r>
                        <a:rPr lang="en-US" sz="2400" dirty="0"/>
                        <a:t>White Bear Lake Post Office</a:t>
                      </a:r>
                    </a:p>
                  </a:txBody>
                  <a:tcPr marT="45712" marB="45712">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34817">
                        <a:tint val="40000"/>
                      </a:srgbClr>
                    </a:solidFill>
                  </a:tcPr>
                </a:tc>
                <a:tc>
                  <a:txBody>
                    <a:bodyPr/>
                    <a:lstStyle>
                      <a:lvl1pPr marL="0" algn="l" rtl="0" eaLnBrk="1" latinLnBrk="0" hangingPunct="1">
                        <a:defRPr kumimoji="0" kern="1200">
                          <a:solidFill>
                            <a:schemeClr val="dk1"/>
                          </a:solidFill>
                          <a:latin typeface="Perpetua"/>
                        </a:defRPr>
                      </a:lvl1pPr>
                      <a:lvl2pPr marL="457200" algn="l" rtl="0" eaLnBrk="1" latinLnBrk="0" hangingPunct="1">
                        <a:defRPr kumimoji="0" kern="1200">
                          <a:solidFill>
                            <a:schemeClr val="dk1"/>
                          </a:solidFill>
                          <a:latin typeface="Perpetua"/>
                        </a:defRPr>
                      </a:lvl2pPr>
                      <a:lvl3pPr marL="914400" algn="l" rtl="0" eaLnBrk="1" latinLnBrk="0" hangingPunct="1">
                        <a:defRPr kumimoji="0" kern="1200">
                          <a:solidFill>
                            <a:schemeClr val="dk1"/>
                          </a:solidFill>
                          <a:latin typeface="Perpetua"/>
                        </a:defRPr>
                      </a:lvl3pPr>
                      <a:lvl4pPr marL="1371600" algn="l" rtl="0" eaLnBrk="1" latinLnBrk="0" hangingPunct="1">
                        <a:defRPr kumimoji="0" kern="1200">
                          <a:solidFill>
                            <a:schemeClr val="dk1"/>
                          </a:solidFill>
                          <a:latin typeface="Perpetua"/>
                        </a:defRPr>
                      </a:lvl4pPr>
                      <a:lvl5pPr marL="1828800" algn="l" rtl="0" eaLnBrk="1" latinLnBrk="0" hangingPunct="1">
                        <a:defRPr kumimoji="0" kern="1200">
                          <a:solidFill>
                            <a:schemeClr val="dk1"/>
                          </a:solidFill>
                          <a:latin typeface="Perpetua"/>
                        </a:defRPr>
                      </a:lvl5pPr>
                      <a:lvl6pPr marL="2286000" algn="l" rtl="0" eaLnBrk="1" latinLnBrk="0" hangingPunct="1">
                        <a:defRPr kumimoji="0" kern="1200">
                          <a:solidFill>
                            <a:schemeClr val="dk1"/>
                          </a:solidFill>
                          <a:latin typeface="Perpetua"/>
                        </a:defRPr>
                      </a:lvl6pPr>
                      <a:lvl7pPr marL="2743200" algn="l" rtl="0" eaLnBrk="1" latinLnBrk="0" hangingPunct="1">
                        <a:defRPr kumimoji="0" kern="1200">
                          <a:solidFill>
                            <a:schemeClr val="dk1"/>
                          </a:solidFill>
                          <a:latin typeface="Perpetua"/>
                        </a:defRPr>
                      </a:lvl7pPr>
                      <a:lvl8pPr marL="3200400" algn="l" rtl="0" eaLnBrk="1" latinLnBrk="0" hangingPunct="1">
                        <a:defRPr kumimoji="0" kern="1200">
                          <a:solidFill>
                            <a:schemeClr val="dk1"/>
                          </a:solidFill>
                          <a:latin typeface="Perpetua"/>
                        </a:defRPr>
                      </a:lvl8pPr>
                      <a:lvl9pPr marL="3657600" algn="l" rtl="0" eaLnBrk="1" latinLnBrk="0" hangingPunct="1">
                        <a:defRPr kumimoji="0" kern="1200">
                          <a:solidFill>
                            <a:schemeClr val="dk1"/>
                          </a:solidFill>
                          <a:latin typeface="Perpetua"/>
                        </a:defRPr>
                      </a:lvl9pPr>
                    </a:lstStyle>
                    <a:p>
                      <a:r>
                        <a:rPr lang="en-US" sz="2400" dirty="0"/>
                        <a:t>(651) 762-1437</a:t>
                      </a:r>
                    </a:p>
                  </a:txBody>
                  <a:tcPr marT="45712" marB="45712">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34817">
                        <a:tint val="40000"/>
                      </a:srgbClr>
                    </a:solidFill>
                  </a:tcPr>
                </a:tc>
                <a:extLst>
                  <a:ext uri="{0D108BD9-81ED-4DB2-BD59-A6C34878D82A}">
                    <a16:rowId xmlns:a16="http://schemas.microsoft.com/office/drawing/2014/main" xmlns="" val="10005"/>
                  </a:ext>
                </a:extLst>
              </a:tr>
            </a:tbl>
          </a:graphicData>
        </a:graphic>
      </p:graphicFrame>
      <p:pic>
        <p:nvPicPr>
          <p:cNvPr id="5" name="Picture 4" descr="X:\TEMPLATES_FORMS\Seal of White Bear Lake - Transparent.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60042" y="5334000"/>
            <a:ext cx="996315" cy="996315"/>
          </a:xfrm>
          <a:prstGeom prst="rect">
            <a:avLst/>
          </a:prstGeom>
          <a:noFill/>
          <a:ln>
            <a:noFill/>
          </a:ln>
        </p:spPr>
      </p:pic>
    </p:spTree>
    <p:extLst>
      <p:ext uri="{BB962C8B-B14F-4D97-AF65-F5344CB8AC3E}">
        <p14:creationId xmlns:p14="http://schemas.microsoft.com/office/powerpoint/2010/main" val="2229569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244968" y="228600"/>
            <a:ext cx="8534400" cy="1444752"/>
          </a:xfrm>
        </p:spPr>
        <p:txBody>
          <a:bodyPr>
            <a:normAutofit fontScale="90000"/>
          </a:bodyPr>
          <a:lstStyle/>
          <a:p>
            <a:pPr algn="l" eaLnBrk="1" hangingPunct="1"/>
            <a:r>
              <a:rPr lang="en-US" dirty="0"/>
              <a:t/>
            </a:r>
            <a:br>
              <a:rPr lang="en-US" dirty="0"/>
            </a:br>
            <a:r>
              <a:rPr lang="en-US" dirty="0">
                <a:solidFill>
                  <a:schemeClr val="accent3">
                    <a:lumMod val="75000"/>
                  </a:schemeClr>
                </a:solidFill>
              </a:rPr>
              <a:t>RECONSTRUCTION </a:t>
            </a:r>
            <a:br>
              <a:rPr lang="en-US" dirty="0">
                <a:solidFill>
                  <a:schemeClr val="accent3">
                    <a:lumMod val="75000"/>
                  </a:schemeClr>
                </a:solidFill>
              </a:rPr>
            </a:br>
            <a:r>
              <a:rPr lang="en-US" dirty="0">
                <a:solidFill>
                  <a:schemeClr val="accent3">
                    <a:lumMod val="75000"/>
                  </a:schemeClr>
                </a:solidFill>
              </a:rPr>
              <a:t>PROGRAM </a:t>
            </a:r>
            <a:r>
              <a:rPr lang="en-US" sz="3600" dirty="0">
                <a:solidFill>
                  <a:schemeClr val="accent3">
                    <a:lumMod val="75000"/>
                  </a:schemeClr>
                </a:solidFill>
                <a:latin typeface="Adobe Garamond Pro Bold" pitchFamily="18" charset="0"/>
              </a:rPr>
              <a:t>OVERVIEW</a:t>
            </a:r>
            <a:r>
              <a:rPr lang="en-US" dirty="0">
                <a:solidFill>
                  <a:srgbClr val="0070C0"/>
                </a:solidFill>
              </a:rPr>
              <a:t/>
            </a:r>
            <a:br>
              <a:rPr lang="en-US" dirty="0">
                <a:solidFill>
                  <a:srgbClr val="0070C0"/>
                </a:solidFill>
              </a:rPr>
            </a:br>
            <a:endParaRPr lang="en-US" dirty="0">
              <a:solidFill>
                <a:srgbClr val="0070C0"/>
              </a:solidFill>
            </a:endParaRPr>
          </a:p>
        </p:txBody>
      </p:sp>
      <p:pic>
        <p:nvPicPr>
          <p:cNvPr id="5" name="Content Placeholder 4"/>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4876800" y="225669"/>
            <a:ext cx="4054968" cy="6266769"/>
          </a:xfrm>
        </p:spPr>
      </p:pic>
      <p:sp>
        <p:nvSpPr>
          <p:cNvPr id="3" name="TextBox 2"/>
          <p:cNvSpPr txBox="1"/>
          <p:nvPr/>
        </p:nvSpPr>
        <p:spPr>
          <a:xfrm>
            <a:off x="609600" y="1828800"/>
            <a:ext cx="3810000" cy="2923877"/>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mn-lt"/>
              </a:rPr>
              <a:t>2-3 MILES PER YEAR</a:t>
            </a:r>
          </a:p>
          <a:p>
            <a:pPr marL="285750" indent="-285750">
              <a:buFont typeface="Arial" panose="020B0604020202020204" pitchFamily="34" charset="0"/>
              <a:buChar char="•"/>
            </a:pPr>
            <a:r>
              <a:rPr lang="en-US" sz="2800" dirty="0">
                <a:latin typeface="+mn-lt"/>
              </a:rPr>
              <a:t>93% WITH CURB &amp; GUTTER</a:t>
            </a:r>
          </a:p>
          <a:p>
            <a:pPr marL="285750" indent="-285750">
              <a:buFont typeface="Arial" panose="020B0604020202020204" pitchFamily="34" charset="0"/>
              <a:buChar char="•"/>
            </a:pPr>
            <a:endParaRPr lang="en-US" dirty="0"/>
          </a:p>
          <a:p>
            <a:endParaRPr lang="en-US" dirty="0"/>
          </a:p>
          <a:p>
            <a:endParaRPr lang="en-US" dirty="0"/>
          </a:p>
          <a:p>
            <a:endParaRPr lang="en-US" dirty="0"/>
          </a:p>
        </p:txBody>
      </p:sp>
      <p:pic>
        <p:nvPicPr>
          <p:cNvPr id="6" name="Picture 5" descr="X:\TEMPLATES_FORMS\Seal of White Bear Lake - Transparent.g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968" y="5340075"/>
            <a:ext cx="996315" cy="996315"/>
          </a:xfrm>
          <a:prstGeom prst="rect">
            <a:avLst/>
          </a:prstGeom>
          <a:noFill/>
          <a:ln>
            <a:noFill/>
          </a:ln>
        </p:spPr>
      </p:pic>
    </p:spTree>
    <p:extLst>
      <p:ext uri="{BB962C8B-B14F-4D97-AF65-F5344CB8AC3E}">
        <p14:creationId xmlns:p14="http://schemas.microsoft.com/office/powerpoint/2010/main" val="17725368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normAutofit fontScale="90000"/>
          </a:bodyPr>
          <a:lstStyle/>
          <a:p>
            <a:pPr eaLnBrk="1" hangingPunct="1"/>
            <a:r>
              <a:rPr lang="en-US" dirty="0"/>
              <a:t/>
            </a:r>
            <a:br>
              <a:rPr lang="en-US" dirty="0"/>
            </a:br>
            <a:r>
              <a:rPr lang="en-US" dirty="0"/>
              <a:t/>
            </a:r>
            <a:br>
              <a:rPr lang="en-US" dirty="0"/>
            </a:br>
            <a:endParaRPr lang="en-US" dirty="0"/>
          </a:p>
        </p:txBody>
      </p:sp>
      <p:sp>
        <p:nvSpPr>
          <p:cNvPr id="7" name="TextBox 5"/>
          <p:cNvSpPr txBox="1">
            <a:spLocks noChangeArrowheads="1"/>
          </p:cNvSpPr>
          <p:nvPr/>
        </p:nvSpPr>
        <p:spPr bwMode="auto">
          <a:xfrm>
            <a:off x="4114800" y="5562600"/>
            <a:ext cx="441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eaLnBrk="0" hangingPunct="0"/>
            <a:r>
              <a:rPr lang="en-US" altLang="en-US" sz="1800" dirty="0">
                <a:solidFill>
                  <a:srgbClr val="696464"/>
                </a:solidFill>
                <a:latin typeface="Perpetua" pitchFamily="18" charset="0"/>
              </a:rPr>
              <a:t>~ The White Bear Lake Engineering Department</a:t>
            </a:r>
          </a:p>
        </p:txBody>
      </p:sp>
      <p:sp>
        <p:nvSpPr>
          <p:cNvPr id="8" name="Subtitle 4"/>
          <p:cNvSpPr txBox="1">
            <a:spLocks/>
          </p:cNvSpPr>
          <p:nvPr/>
        </p:nvSpPr>
        <p:spPr bwMode="auto">
          <a:xfrm>
            <a:off x="1143000" y="2438400"/>
            <a:ext cx="7010400" cy="23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ts val="575"/>
              </a:spcBef>
              <a:spcAft>
                <a:spcPct val="0"/>
              </a:spcAft>
              <a:buClr>
                <a:schemeClr val="accent1"/>
              </a:buClr>
              <a:buSzPct val="85000"/>
              <a:buFont typeface="Wingdings 2" pitchFamily="18" charset="2"/>
              <a:buNone/>
              <a:defRPr sz="2600" kern="1200">
                <a:solidFill>
                  <a:schemeClr val="tx2"/>
                </a:solidFill>
                <a:latin typeface="+mn-lt"/>
                <a:ea typeface="+mn-ea"/>
                <a:cs typeface="+mn-cs"/>
              </a:defRPr>
            </a:lvl1pPr>
            <a:lvl2pPr marL="457200" indent="0" algn="ctr" rtl="0" eaLnBrk="0" fontAlgn="base" hangingPunct="0">
              <a:spcBef>
                <a:spcPts val="375"/>
              </a:spcBef>
              <a:spcAft>
                <a:spcPct val="0"/>
              </a:spcAft>
              <a:buClr>
                <a:schemeClr val="accent2"/>
              </a:buClr>
              <a:buSzPct val="85000"/>
              <a:buFont typeface="Wingdings 2" pitchFamily="18" charset="2"/>
              <a:buNone/>
              <a:defRPr sz="2400" kern="1200">
                <a:solidFill>
                  <a:schemeClr val="tx1"/>
                </a:solidFill>
                <a:latin typeface="+mn-lt"/>
                <a:ea typeface="+mn-ea"/>
                <a:cs typeface="+mn-cs"/>
              </a:defRPr>
            </a:lvl2pPr>
            <a:lvl3pPr marL="914400" indent="0" algn="ctr" rtl="0" eaLnBrk="0" fontAlgn="base" hangingPunct="0">
              <a:spcBef>
                <a:spcPts val="375"/>
              </a:spcBef>
              <a:spcAft>
                <a:spcPct val="0"/>
              </a:spcAft>
              <a:buClr>
                <a:srgbClr val="E6B1AB"/>
              </a:buClr>
              <a:buSzPct val="85000"/>
              <a:buFont typeface="Wingdings 2" pitchFamily="18" charset="2"/>
              <a:buNone/>
              <a:defRPr sz="2000" kern="1200">
                <a:solidFill>
                  <a:schemeClr val="tx1"/>
                </a:solidFill>
                <a:latin typeface="+mn-lt"/>
                <a:ea typeface="+mn-ea"/>
                <a:cs typeface="+mn-cs"/>
              </a:defRPr>
            </a:lvl3pPr>
            <a:lvl4pPr marL="1371600" indent="0" algn="ctr" rtl="0" eaLnBrk="0" fontAlgn="base" hangingPunct="0">
              <a:spcBef>
                <a:spcPts val="375"/>
              </a:spcBef>
              <a:spcAft>
                <a:spcPct val="0"/>
              </a:spcAft>
              <a:buClr>
                <a:srgbClr val="A28E6A"/>
              </a:buClr>
              <a:buSzPct val="80000"/>
              <a:buFont typeface="Wingdings 2" pitchFamily="18" charset="2"/>
              <a:buNone/>
              <a:defRPr sz="2000" kern="1200">
                <a:solidFill>
                  <a:schemeClr val="tx1"/>
                </a:solidFill>
                <a:latin typeface="+mn-lt"/>
                <a:ea typeface="+mn-ea"/>
                <a:cs typeface="+mn-cs"/>
              </a:defRPr>
            </a:lvl4pPr>
            <a:lvl5pPr marL="1828800" indent="0" algn="ctr" rtl="0" eaLnBrk="0" fontAlgn="base" hangingPunct="0">
              <a:spcBef>
                <a:spcPts val="375"/>
              </a:spcBef>
              <a:spcAft>
                <a:spcPct val="0"/>
              </a:spcAft>
              <a:buClr>
                <a:srgbClr val="A28E6A"/>
              </a:buClr>
              <a:buNone/>
              <a:defRPr sz="2000" kern="1200">
                <a:solidFill>
                  <a:schemeClr val="tx1"/>
                </a:solidFill>
                <a:latin typeface="+mn-lt"/>
                <a:ea typeface="+mn-ea"/>
                <a:cs typeface="+mn-cs"/>
              </a:defRPr>
            </a:lvl5pPr>
            <a:lvl6pPr marL="2286000" indent="0" algn="ctr" rtl="0" eaLnBrk="1" latinLnBrk="0" hangingPunct="1">
              <a:spcBef>
                <a:spcPts val="370"/>
              </a:spcBef>
              <a:buClr>
                <a:schemeClr val="accent3"/>
              </a:buClr>
              <a:buNone/>
              <a:defRPr kumimoji="0" sz="1800" kern="1200" baseline="0">
                <a:solidFill>
                  <a:schemeClr val="tx1"/>
                </a:solidFill>
                <a:latin typeface="+mn-lt"/>
                <a:ea typeface="+mn-ea"/>
                <a:cs typeface="+mn-cs"/>
              </a:defRPr>
            </a:lvl6pPr>
            <a:lvl7pPr marL="2743200" indent="0" algn="ctr" rtl="0" eaLnBrk="1" latinLnBrk="0" hangingPunct="1">
              <a:spcBef>
                <a:spcPts val="370"/>
              </a:spcBef>
              <a:buClr>
                <a:schemeClr val="accent2"/>
              </a:buClr>
              <a:buNone/>
              <a:defRPr kumimoji="0" sz="1800" kern="1200">
                <a:solidFill>
                  <a:schemeClr val="tx1"/>
                </a:solidFill>
                <a:latin typeface="+mn-lt"/>
                <a:ea typeface="+mn-ea"/>
                <a:cs typeface="+mn-cs"/>
              </a:defRPr>
            </a:lvl7pPr>
            <a:lvl8pPr marL="3200400" indent="0" algn="ctr" rtl="0" eaLnBrk="1" latinLnBrk="0" hangingPunct="1">
              <a:spcBef>
                <a:spcPts val="370"/>
              </a:spcBef>
              <a:buClr>
                <a:schemeClr val="accent1">
                  <a:tint val="60000"/>
                </a:schemeClr>
              </a:buClr>
              <a:buNone/>
              <a:defRPr kumimoji="0" sz="1800" kern="1200">
                <a:solidFill>
                  <a:schemeClr val="tx1"/>
                </a:solidFill>
                <a:latin typeface="+mn-lt"/>
                <a:ea typeface="+mn-ea"/>
                <a:cs typeface="+mn-cs"/>
              </a:defRPr>
            </a:lvl8pPr>
            <a:lvl9pPr marL="3657600" indent="0" algn="ctr" rtl="0" eaLnBrk="1" latinLnBrk="0" hangingPunct="1">
              <a:spcBef>
                <a:spcPts val="370"/>
              </a:spcBef>
              <a:buClr>
                <a:schemeClr val="accent2">
                  <a:tint val="60000"/>
                </a:schemeClr>
              </a:buClr>
              <a:buNone/>
              <a:defRPr kumimoji="0"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575"/>
              </a:spcBef>
              <a:spcAft>
                <a:spcPct val="0"/>
              </a:spcAft>
              <a:buClr>
                <a:srgbClr val="D34817"/>
              </a:buClr>
              <a:buSzPct val="85000"/>
              <a:buFont typeface="Wingdings 2" pitchFamily="18" charset="2"/>
              <a:buNone/>
              <a:tabLst/>
              <a:defRPr/>
            </a:pPr>
            <a:r>
              <a:rPr kumimoji="0" lang="en-US" altLang="en-US" sz="2600" b="0" i="0" u="none" strike="noStrike" kern="1200" cap="none" spc="0" normalizeH="0" baseline="0" noProof="0" dirty="0">
                <a:ln>
                  <a:noFill/>
                </a:ln>
                <a:solidFill>
                  <a:srgbClr val="696464"/>
                </a:solidFill>
                <a:effectLst/>
                <a:uLnTx/>
                <a:uFillTx/>
                <a:latin typeface="Perpetua"/>
                <a:ea typeface="+mn-ea"/>
                <a:cs typeface="+mn-cs"/>
              </a:rPr>
              <a:t>Thank you for taking the time to view this presentation. We hope it helps you to understand the process and what to expect during the entire </a:t>
            </a:r>
            <a:r>
              <a:rPr lang="en-US" altLang="en-US" dirty="0">
                <a:solidFill>
                  <a:srgbClr val="696464"/>
                </a:solidFill>
                <a:latin typeface="Perpetua"/>
              </a:rPr>
              <a:t>pavement restoration </a:t>
            </a:r>
            <a:r>
              <a:rPr kumimoji="0" lang="en-US" altLang="en-US" sz="2600" b="0" i="0" u="none" strike="noStrike" kern="1200" cap="none" spc="0" normalizeH="0" baseline="0" noProof="0" dirty="0">
                <a:ln>
                  <a:noFill/>
                </a:ln>
                <a:solidFill>
                  <a:srgbClr val="696464"/>
                </a:solidFill>
                <a:effectLst/>
                <a:uLnTx/>
                <a:uFillTx/>
                <a:latin typeface="Perpetua"/>
                <a:ea typeface="+mn-ea"/>
                <a:cs typeface="+mn-cs"/>
              </a:rPr>
              <a:t>project.</a:t>
            </a:r>
          </a:p>
          <a:p>
            <a:pPr marL="0" marR="0" lvl="0" indent="0" algn="l" defTabSz="914400" rtl="0" eaLnBrk="1" fontAlgn="base" latinLnBrk="0" hangingPunct="1">
              <a:lnSpc>
                <a:spcPct val="100000"/>
              </a:lnSpc>
              <a:spcBef>
                <a:spcPts val="575"/>
              </a:spcBef>
              <a:spcAft>
                <a:spcPct val="0"/>
              </a:spcAft>
              <a:buClr>
                <a:srgbClr val="D34817"/>
              </a:buClr>
              <a:buSzPct val="85000"/>
              <a:buFont typeface="Wingdings 2" pitchFamily="18" charset="2"/>
              <a:buNone/>
              <a:tabLst/>
              <a:defRPr/>
            </a:pPr>
            <a:r>
              <a:rPr kumimoji="0" lang="en-US" altLang="en-US" sz="2600" b="0" i="0" u="none" strike="noStrike" kern="1200" cap="none" spc="0" normalizeH="0" baseline="0" noProof="0" dirty="0">
                <a:ln>
                  <a:noFill/>
                </a:ln>
                <a:solidFill>
                  <a:srgbClr val="696464"/>
                </a:solidFill>
                <a:effectLst/>
                <a:uLnTx/>
                <a:uFillTx/>
                <a:latin typeface="Perpetua"/>
                <a:ea typeface="+mn-ea"/>
                <a:cs typeface="+mn-cs"/>
              </a:rPr>
              <a:t>We look forward to serving you in the </a:t>
            </a:r>
            <a:r>
              <a:rPr kumimoji="0" lang="en-US" altLang="en-US" sz="2600" b="0" i="0" u="none" strike="noStrike" kern="1200" cap="none" spc="0" normalizeH="0" baseline="0" noProof="0" dirty="0" smtClean="0">
                <a:ln>
                  <a:noFill/>
                </a:ln>
                <a:solidFill>
                  <a:srgbClr val="696464"/>
                </a:solidFill>
                <a:effectLst/>
                <a:uLnTx/>
                <a:uFillTx/>
                <a:latin typeface="Perpetua"/>
                <a:ea typeface="+mn-ea"/>
                <a:cs typeface="+mn-cs"/>
              </a:rPr>
              <a:t>2021 </a:t>
            </a:r>
            <a:r>
              <a:rPr kumimoji="0" lang="en-US" altLang="en-US" sz="2600" b="0" i="0" u="none" strike="noStrike" kern="1200" cap="none" spc="0" normalizeH="0" baseline="0" noProof="0" dirty="0">
                <a:ln>
                  <a:noFill/>
                </a:ln>
                <a:solidFill>
                  <a:srgbClr val="696464"/>
                </a:solidFill>
                <a:effectLst/>
                <a:uLnTx/>
                <a:uFillTx/>
                <a:latin typeface="Perpetua"/>
                <a:ea typeface="+mn-ea"/>
                <a:cs typeface="+mn-cs"/>
              </a:rPr>
              <a:t>construction season.</a:t>
            </a:r>
          </a:p>
        </p:txBody>
      </p:sp>
      <p:sp>
        <p:nvSpPr>
          <p:cNvPr id="6" name="Title 1"/>
          <p:cNvSpPr txBox="1">
            <a:spLocks/>
          </p:cNvSpPr>
          <p:nvPr/>
        </p:nvSpPr>
        <p:spPr>
          <a:xfrm>
            <a:off x="457200" y="-27099"/>
            <a:ext cx="7772400" cy="1470025"/>
          </a:xfrm>
          <a:prstGeom prst="rect">
            <a:avLst/>
          </a:prstGeom>
        </p:spPr>
        <p:txBody>
          <a:bodyPr vert="horz" anchor="b">
            <a:normAutofit fontScale="60000" lnSpcReduction="20000"/>
          </a:bodyPr>
          <a:lstStyle>
            <a:lvl1pPr algn="ctr" rtl="0" eaLnBrk="1" latinLnBrk="0" hangingPunct="1">
              <a:spcBef>
                <a:spcPct val="0"/>
              </a:spcBef>
              <a:buNone/>
              <a:defRPr kumimoji="0" sz="4200" kern="1200">
                <a:solidFill>
                  <a:schemeClr val="accent1"/>
                </a:solidFill>
                <a:latin typeface="+mj-lt"/>
                <a:ea typeface="+mj-ea"/>
                <a:cs typeface="+mj-cs"/>
              </a:defRPr>
            </a:lvl1pPr>
          </a:lstStyle>
          <a:p>
            <a:pPr fontAlgn="auto">
              <a:spcAft>
                <a:spcPts val="0"/>
              </a:spcAft>
            </a:pPr>
            <a:r>
              <a:rPr lang="en-US" dirty="0"/>
              <a:t/>
            </a:r>
            <a:br>
              <a:rPr lang="en-US" dirty="0"/>
            </a:br>
            <a:r>
              <a:rPr lang="en-US" sz="8900" dirty="0">
                <a:solidFill>
                  <a:schemeClr val="accent3">
                    <a:lumMod val="75000"/>
                  </a:schemeClr>
                </a:solidFill>
                <a:latin typeface="Adobe Garamond Pro Bold" pitchFamily="18" charset="0"/>
              </a:rPr>
              <a:t>THANK YOU</a:t>
            </a:r>
            <a:r>
              <a:rPr lang="en-US" sz="8000" dirty="0">
                <a:solidFill>
                  <a:schemeClr val="accent3">
                    <a:lumMod val="75000"/>
                  </a:schemeClr>
                </a:solidFill>
                <a:latin typeface="Adobe Garamond Pro Bold" pitchFamily="18" charset="0"/>
              </a:rPr>
              <a:t>!</a:t>
            </a:r>
            <a:r>
              <a:rPr lang="en-US" dirty="0">
                <a:solidFill>
                  <a:schemeClr val="accent3">
                    <a:lumMod val="75000"/>
                  </a:schemeClr>
                </a:solidFill>
              </a:rPr>
              <a:t/>
            </a:r>
            <a:br>
              <a:rPr lang="en-US" dirty="0">
                <a:solidFill>
                  <a:schemeClr val="accent3">
                    <a:lumMod val="75000"/>
                  </a:schemeClr>
                </a:solidFill>
              </a:rPr>
            </a:br>
            <a:endParaRPr lang="en-US" dirty="0">
              <a:solidFill>
                <a:schemeClr val="accent3">
                  <a:lumMod val="75000"/>
                </a:schemeClr>
              </a:solidFill>
            </a:endParaRPr>
          </a:p>
        </p:txBody>
      </p:sp>
      <p:pic>
        <p:nvPicPr>
          <p:cNvPr id="9" name="Picture 8" descr="X:\TEMPLATES_FORMS\Seal of White Bear Lake - Transparent.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752" y="5249386"/>
            <a:ext cx="996315" cy="996315"/>
          </a:xfrm>
          <a:prstGeom prst="rect">
            <a:avLst/>
          </a:prstGeom>
          <a:noFill/>
          <a:ln>
            <a:noFill/>
          </a:ln>
        </p:spPr>
      </p:pic>
    </p:spTree>
    <p:extLst>
      <p:ext uri="{BB962C8B-B14F-4D97-AF65-F5344CB8AC3E}">
        <p14:creationId xmlns:p14="http://schemas.microsoft.com/office/powerpoint/2010/main" val="1458395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244968" y="914400"/>
            <a:ext cx="8534400" cy="758952"/>
          </a:xfrm>
        </p:spPr>
        <p:txBody>
          <a:bodyPr>
            <a:normAutofit fontScale="90000"/>
          </a:bodyPr>
          <a:lstStyle/>
          <a:p>
            <a:pPr algn="l" eaLnBrk="1" hangingPunct="1"/>
            <a:r>
              <a:rPr lang="en-US" dirty="0"/>
              <a:t/>
            </a:r>
            <a:br>
              <a:rPr lang="en-US" dirty="0"/>
            </a:br>
            <a:r>
              <a:rPr lang="en-US" dirty="0">
                <a:solidFill>
                  <a:srgbClr val="0070C0"/>
                </a:solidFill>
              </a:rPr>
              <a:t>REHABILITATION </a:t>
            </a:r>
            <a:br>
              <a:rPr lang="en-US" dirty="0">
                <a:solidFill>
                  <a:srgbClr val="0070C0"/>
                </a:solidFill>
              </a:rPr>
            </a:br>
            <a:r>
              <a:rPr lang="en-US" dirty="0">
                <a:solidFill>
                  <a:srgbClr val="0070C0"/>
                </a:solidFill>
              </a:rPr>
              <a:t>PROGRAM </a:t>
            </a:r>
            <a:r>
              <a:rPr lang="en-US" sz="3600" dirty="0">
                <a:solidFill>
                  <a:srgbClr val="0070C0"/>
                </a:solidFill>
                <a:latin typeface="Adobe Garamond Pro Bold" pitchFamily="18" charset="0"/>
              </a:rPr>
              <a:t>OVERVIEW</a:t>
            </a:r>
            <a:r>
              <a:rPr lang="en-US" dirty="0">
                <a:solidFill>
                  <a:srgbClr val="0070C0"/>
                </a:solidFill>
              </a:rPr>
              <a:t/>
            </a:r>
            <a:br>
              <a:rPr lang="en-US" dirty="0">
                <a:solidFill>
                  <a:srgbClr val="0070C0"/>
                </a:solidFill>
              </a:rPr>
            </a:br>
            <a:endParaRPr lang="en-US" dirty="0">
              <a:solidFill>
                <a:srgbClr val="0070C0"/>
              </a:solidFill>
            </a:endParaRPr>
          </a:p>
        </p:txBody>
      </p:sp>
      <p:pic>
        <p:nvPicPr>
          <p:cNvPr id="4" name="Content Placeholder 3"/>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4874344" y="350142"/>
            <a:ext cx="3964191" cy="6126477"/>
          </a:xfrm>
        </p:spPr>
      </p:pic>
      <p:sp>
        <p:nvSpPr>
          <p:cNvPr id="5" name="TextBox 4"/>
          <p:cNvSpPr txBox="1"/>
          <p:nvPr/>
        </p:nvSpPr>
        <p:spPr>
          <a:xfrm>
            <a:off x="609600" y="1826835"/>
            <a:ext cx="3810000" cy="3354765"/>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mn-lt"/>
              </a:rPr>
              <a:t>MILES VARIES EACH YEAR</a:t>
            </a:r>
          </a:p>
          <a:p>
            <a:pPr marL="285750" indent="-285750">
              <a:buFont typeface="Arial" panose="020B0604020202020204" pitchFamily="34" charset="0"/>
              <a:buChar char="•"/>
            </a:pPr>
            <a:r>
              <a:rPr lang="en-US" sz="2800" dirty="0">
                <a:latin typeface="+mn-lt"/>
              </a:rPr>
              <a:t>16% COMPLETED CITYWIDE (SINCE 2011)</a:t>
            </a:r>
          </a:p>
          <a:p>
            <a:pPr marL="285750" indent="-285750">
              <a:buFont typeface="Arial" panose="020B0604020202020204" pitchFamily="34" charset="0"/>
              <a:buChar char="•"/>
            </a:pPr>
            <a:endParaRPr lang="en-US" dirty="0"/>
          </a:p>
          <a:p>
            <a:endParaRPr lang="en-US" dirty="0"/>
          </a:p>
          <a:p>
            <a:endParaRPr lang="en-US" dirty="0"/>
          </a:p>
          <a:p>
            <a:endParaRPr lang="en-US" dirty="0"/>
          </a:p>
        </p:txBody>
      </p:sp>
      <p:pic>
        <p:nvPicPr>
          <p:cNvPr id="6" name="Picture 5" descr="X:\TEMPLATES_FORMS\Seal of White Bear Lake - Transparent.g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3058" y="5366743"/>
            <a:ext cx="996315" cy="996315"/>
          </a:xfrm>
          <a:prstGeom prst="rect">
            <a:avLst/>
          </a:prstGeom>
          <a:noFill/>
          <a:ln>
            <a:noFill/>
          </a:ln>
        </p:spPr>
      </p:pic>
    </p:spTree>
    <p:extLst>
      <p:ext uri="{BB962C8B-B14F-4D97-AF65-F5344CB8AC3E}">
        <p14:creationId xmlns:p14="http://schemas.microsoft.com/office/powerpoint/2010/main" val="29358079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X:\TEMPLATES_FORMS\Seal of White Bear Lake - Transparent.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5334000"/>
            <a:ext cx="996315" cy="996315"/>
          </a:xfrm>
          <a:prstGeom prst="rect">
            <a:avLst/>
          </a:prstGeom>
          <a:noFill/>
          <a:ln>
            <a:no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0804" y="304800"/>
            <a:ext cx="4887190" cy="6324599"/>
          </a:xfrm>
          <a:prstGeom prst="rect">
            <a:avLst/>
          </a:prstGeom>
        </p:spPr>
      </p:pic>
    </p:spTree>
    <p:extLst>
      <p:ext uri="{BB962C8B-B14F-4D97-AF65-F5344CB8AC3E}">
        <p14:creationId xmlns:p14="http://schemas.microsoft.com/office/powerpoint/2010/main" val="28131244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871" y="304801"/>
            <a:ext cx="8165052" cy="6309357"/>
          </a:xfrm>
          <a:prstGeom prst="rect">
            <a:avLst/>
          </a:prstGeom>
        </p:spPr>
      </p:pic>
      <p:pic>
        <p:nvPicPr>
          <p:cNvPr id="4" name="Picture 3" descr="X:\TEMPLATES_FORMS\Seal of White Bear Lake - Transparent.g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5334000"/>
            <a:ext cx="996315" cy="996315"/>
          </a:xfrm>
          <a:prstGeom prst="rect">
            <a:avLst/>
          </a:prstGeom>
          <a:noFill/>
          <a:ln>
            <a:noFill/>
          </a:ln>
        </p:spPr>
      </p:pic>
    </p:spTree>
    <p:extLst>
      <p:ext uri="{BB962C8B-B14F-4D97-AF65-F5344CB8AC3E}">
        <p14:creationId xmlns:p14="http://schemas.microsoft.com/office/powerpoint/2010/main" val="13868717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1690" y="304800"/>
            <a:ext cx="4875414" cy="6309360"/>
          </a:xfrm>
          <a:prstGeom prst="rect">
            <a:avLst/>
          </a:prstGeom>
        </p:spPr>
      </p:pic>
      <p:pic>
        <p:nvPicPr>
          <p:cNvPr id="4" name="Picture 3" descr="X:\TEMPLATES_FORMS\Seal of White Bear Lake - Transparent.g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5334000"/>
            <a:ext cx="996315" cy="996315"/>
          </a:xfrm>
          <a:prstGeom prst="rect">
            <a:avLst/>
          </a:prstGeom>
          <a:noFill/>
          <a:ln>
            <a:noFill/>
          </a:ln>
        </p:spPr>
      </p:pic>
    </p:spTree>
    <p:extLst>
      <p:ext uri="{BB962C8B-B14F-4D97-AF65-F5344CB8AC3E}">
        <p14:creationId xmlns:p14="http://schemas.microsoft.com/office/powerpoint/2010/main" val="13653943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1690" y="304800"/>
            <a:ext cx="4875413" cy="6309359"/>
          </a:xfrm>
          <a:prstGeom prst="rect">
            <a:avLst/>
          </a:prstGeom>
        </p:spPr>
      </p:pic>
      <p:pic>
        <p:nvPicPr>
          <p:cNvPr id="4" name="Picture 3" descr="X:\TEMPLATES_FORMS\Seal of White Bear Lake - Transparent.g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5334000"/>
            <a:ext cx="996315" cy="996315"/>
          </a:xfrm>
          <a:prstGeom prst="rect">
            <a:avLst/>
          </a:prstGeom>
          <a:noFill/>
          <a:ln>
            <a:noFill/>
          </a:ln>
        </p:spPr>
      </p:pic>
    </p:spTree>
    <p:extLst>
      <p:ext uri="{BB962C8B-B14F-4D97-AF65-F5344CB8AC3E}">
        <p14:creationId xmlns:p14="http://schemas.microsoft.com/office/powerpoint/2010/main" val="9304498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871" y="304801"/>
            <a:ext cx="8165052" cy="6309357"/>
          </a:xfrm>
          <a:prstGeom prst="rect">
            <a:avLst/>
          </a:prstGeom>
        </p:spPr>
      </p:pic>
      <p:pic>
        <p:nvPicPr>
          <p:cNvPr id="4" name="Picture 3" descr="X:\TEMPLATES_FORMS\Seal of White Bear Lake - Transparent.g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5334000"/>
            <a:ext cx="996315" cy="996315"/>
          </a:xfrm>
          <a:prstGeom prst="rect">
            <a:avLst/>
          </a:prstGeom>
          <a:noFill/>
          <a:ln>
            <a:noFill/>
          </a:ln>
        </p:spPr>
      </p:pic>
    </p:spTree>
    <p:extLst>
      <p:ext uri="{BB962C8B-B14F-4D97-AF65-F5344CB8AC3E}">
        <p14:creationId xmlns:p14="http://schemas.microsoft.com/office/powerpoint/2010/main" val="329775461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3295</TotalTime>
  <Words>2507</Words>
  <Application>Microsoft Office PowerPoint</Application>
  <PresentationFormat>On-screen Show (4:3)</PresentationFormat>
  <Paragraphs>179</Paragraphs>
  <Slides>30</Slides>
  <Notes>30</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30</vt:i4>
      </vt:variant>
    </vt:vector>
  </HeadingPairs>
  <TitlesOfParts>
    <vt:vector size="33" baseType="lpstr">
      <vt:lpstr>Civic</vt:lpstr>
      <vt:lpstr>Equity</vt:lpstr>
      <vt:lpstr>Worksheet</vt:lpstr>
      <vt:lpstr>    CITY OF  WHITE BEAR LAKE</vt:lpstr>
      <vt:lpstr>ENGINEERING DEPARTMENT</vt:lpstr>
      <vt:lpstr> RECONSTRUCTION  PROGRAM OVERVIEW </vt:lpstr>
      <vt:lpstr> REHABILITATION  PROGRAM OVERVIEW </vt:lpstr>
      <vt:lpstr>PowerPoint Presentation</vt:lpstr>
      <vt:lpstr>PowerPoint Presentation</vt:lpstr>
      <vt:lpstr>PowerPoint Presentation</vt:lpstr>
      <vt:lpstr>PowerPoint Presentation</vt:lpstr>
      <vt:lpstr>PowerPoint Presentation</vt:lpstr>
      <vt:lpstr>PowerPoint Presentation</vt:lpstr>
      <vt:lpstr>Causes of Pavement Deterioration</vt:lpstr>
      <vt:lpstr>PowerPoint Presentation</vt:lpstr>
      <vt:lpstr>PowerPoint Presentation</vt:lpstr>
      <vt:lpstr>Pavement Preservation: CRACK SEALING</vt:lpstr>
      <vt:lpstr>Pavement Preservation: Aggregate Seal Coating</vt:lpstr>
      <vt:lpstr>Driveway Replacement Program (Alley only)</vt:lpstr>
      <vt:lpstr>PROJECT FUNDING</vt:lpstr>
      <vt:lpstr>ASSESSMENT POLICY</vt:lpstr>
      <vt:lpstr>Public Improvement Process</vt:lpstr>
      <vt:lpstr>ASSESSMENT PROCESS</vt:lpstr>
      <vt:lpstr>SAMPLE ASSESSMENT BREAKDOWN</vt:lpstr>
      <vt:lpstr>Construction  Process</vt:lpstr>
      <vt:lpstr>Private Utility  Work</vt:lpstr>
      <vt:lpstr>Private Utility  Work</vt:lpstr>
      <vt:lpstr>CURB REPAIRS</vt:lpstr>
      <vt:lpstr>PAVEMENT REMOVAL</vt:lpstr>
      <vt:lpstr>PAVEMENT REMOVAL</vt:lpstr>
      <vt:lpstr>NEW PAVEMENT</vt:lpstr>
      <vt:lpstr> WHO TO CALL </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Apalumbo</dc:creator>
  <cp:lastModifiedBy>Dan Holzemer</cp:lastModifiedBy>
  <cp:revision>192</cp:revision>
  <cp:lastPrinted>2019-12-03T22:52:23Z</cp:lastPrinted>
  <dcterms:created xsi:type="dcterms:W3CDTF">2010-05-11T18:24:34Z</dcterms:created>
  <dcterms:modified xsi:type="dcterms:W3CDTF">2020-11-24T19:09:44Z</dcterms:modified>
</cp:coreProperties>
</file>